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70" r:id="rId4"/>
    <p:sldId id="259" r:id="rId5"/>
    <p:sldId id="271" r:id="rId6"/>
    <p:sldId id="261" r:id="rId7"/>
    <p:sldId id="262" r:id="rId8"/>
    <p:sldId id="263" r:id="rId9"/>
    <p:sldId id="264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88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19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34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63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31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15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77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52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8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31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96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7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53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7DC0-2B81-4EB8-B40C-B2213C120BAD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EDA136-6F02-4291-A278-C432BD179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6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3569" y="2504287"/>
            <a:ext cx="7766936" cy="164630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Duurzame recreatieve Fietsverbinding </a:t>
            </a:r>
            <a:br>
              <a:rPr lang="nl-NL" b="1" dirty="0" smtClean="0">
                <a:solidFill>
                  <a:schemeClr val="tx1"/>
                </a:solidFill>
              </a:rPr>
            </a:b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4797" y="9038470"/>
            <a:ext cx="7766936" cy="1096899"/>
          </a:xfrm>
        </p:spPr>
        <p:txBody>
          <a:bodyPr>
            <a:normAutofit/>
          </a:bodyPr>
          <a:lstStyle/>
          <a:p>
            <a:r>
              <a:rPr lang="nl-NL" sz="1400" dirty="0" smtClean="0"/>
              <a:t>September 2022</a:t>
            </a:r>
          </a:p>
          <a:p>
            <a:r>
              <a:rPr lang="nl-NL" sz="1400" dirty="0" err="1" smtClean="0"/>
              <a:t>E.de.Boeye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3" y="4992400"/>
            <a:ext cx="3943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502" y="997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95" y="4987635"/>
            <a:ext cx="13525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Duurzaamheid </a:t>
            </a:r>
            <a:r>
              <a:rPr lang="nl-NL" dirty="0" err="1" smtClean="0"/>
              <a:t>irlt</a:t>
            </a:r>
            <a:r>
              <a:rPr lang="nl-NL" dirty="0" smtClean="0"/>
              <a:t> relatie tot kansen en beperkingen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Technische inpasbaarheid van de brug op de locatie had een beperking kunnen zijn, zit voornamelijk in de overspanning</a:t>
            </a:r>
          </a:p>
          <a:p>
            <a:r>
              <a:rPr lang="nl-NL" dirty="0" smtClean="0"/>
              <a:t>Beleidsvoorwaarden maken dat het ontwerp technische uitvoerbaar moet zijn</a:t>
            </a:r>
          </a:p>
          <a:p>
            <a:r>
              <a:rPr lang="nl-NL" dirty="0" smtClean="0"/>
              <a:t>Hergebruik/duurzaamheidsvariant is niet goedkoper, op langer termijn voor onze maatschappij wel</a:t>
            </a:r>
          </a:p>
          <a:p>
            <a:r>
              <a:rPr lang="nl-NL" dirty="0" smtClean="0"/>
              <a:t>Partijen en welstand en monumenten commissie moeten overtuigen van deze variant, tijdig meenemen in het proces</a:t>
            </a:r>
          </a:p>
          <a:p>
            <a:r>
              <a:rPr lang="nl-NL" dirty="0" smtClean="0"/>
              <a:t>Eerste brug in Nederland die we hergebruiken in het kader van duurzaamheidsprincipe.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30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38175"/>
            <a:ext cx="8596668" cy="1320800"/>
          </a:xfrm>
        </p:spPr>
        <p:txBody>
          <a:bodyPr/>
          <a:lstStyle/>
          <a:p>
            <a:r>
              <a:rPr lang="nl-NL" dirty="0" smtClean="0"/>
              <a:t>Tot aanleg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vergunningen zijn nu in procedure</a:t>
            </a:r>
          </a:p>
          <a:p>
            <a:r>
              <a:rPr lang="nl-NL" dirty="0" smtClean="0"/>
              <a:t>Definitief ontwerp klaar</a:t>
            </a:r>
          </a:p>
          <a:p>
            <a:r>
              <a:rPr lang="nl-NL" dirty="0" smtClean="0"/>
              <a:t>Opdracht realisatiefase naar aannemer/prijsonderhandeling</a:t>
            </a:r>
          </a:p>
          <a:p>
            <a:r>
              <a:rPr lang="nl-NL" dirty="0" smtClean="0"/>
              <a:t>Inkoop van materialen/grondstoffen duurder dan voorzien</a:t>
            </a:r>
          </a:p>
          <a:p>
            <a:r>
              <a:rPr lang="nl-NL" dirty="0" smtClean="0"/>
              <a:t>Risico is dat met hoog water de brug niet kan worden aangelegd. </a:t>
            </a:r>
          </a:p>
          <a:p>
            <a:r>
              <a:rPr lang="nl-NL" dirty="0" smtClean="0"/>
              <a:t>Risico bezwaren tegen de vergunningen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2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Beleid en visie provincie en gemeente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Opgenomen in regionaal mobiliteitsprogramma provincie Limburg</a:t>
            </a:r>
          </a:p>
          <a:p>
            <a:r>
              <a:rPr lang="nl-NL" dirty="0" smtClean="0"/>
              <a:t>Omgevingsvisie 2022-2040 gemeente Maastricht verbinding van Borgharen/Itteren naar de stad</a:t>
            </a:r>
          </a:p>
          <a:p>
            <a:r>
              <a:rPr lang="nl-NL" dirty="0" smtClean="0"/>
              <a:t>Verbinding voor Rivierpark Maasvallei vanuit Maastricht richting Lanaken</a:t>
            </a:r>
          </a:p>
          <a:p>
            <a:r>
              <a:rPr lang="nl-NL" dirty="0" smtClean="0"/>
              <a:t>10 jaar samen met Rijkswaterstaat bezig om de locatie van de verbinding te bepalen op basis van de voorwaarden van Rijkswaterstaat</a:t>
            </a:r>
          </a:p>
          <a:p>
            <a:r>
              <a:rPr lang="nl-NL" dirty="0" smtClean="0"/>
              <a:t>Duurzaamheidsbeleid gemeente Maastricht en provincie Limburg</a:t>
            </a:r>
          </a:p>
          <a:p>
            <a:r>
              <a:rPr lang="nl-NL" dirty="0" smtClean="0"/>
              <a:t>Wens van de omgeving Borgharen om snellere verbinding voor de fietsers</a:t>
            </a:r>
          </a:p>
        </p:txBody>
      </p:sp>
    </p:spTree>
    <p:extLst>
      <p:ext uri="{BB962C8B-B14F-4D97-AF65-F5344CB8AC3E}">
        <p14:creationId xmlns:p14="http://schemas.microsoft.com/office/powerpoint/2010/main" val="163608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EA750B0-DE53-C84B-B441-99AA98BA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542" y="5270500"/>
            <a:ext cx="1587500" cy="15875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3176CCE-D112-7848-8807-5922C6FF62A7}"/>
              </a:ext>
            </a:extLst>
          </p:cNvPr>
          <p:cNvSpPr txBox="1"/>
          <p:nvPr/>
        </p:nvSpPr>
        <p:spPr>
          <a:xfrm>
            <a:off x="959067" y="56640"/>
            <a:ext cx="9906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nl-NL" sz="3200" dirty="0">
                <a:solidFill>
                  <a:schemeClr val="bg1"/>
                </a:solidFill>
              </a:rPr>
              <a:t>A</a:t>
            </a:r>
            <a:r>
              <a:rPr lang="nl-NL" sz="3200" dirty="0" smtClean="0">
                <a:solidFill>
                  <a:schemeClr val="bg1"/>
                </a:solidFill>
              </a:rPr>
              <a:t>fgelopen 1O jaar het proces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7D6F2B-600C-1148-837C-121FC11B8499}"/>
              </a:ext>
            </a:extLst>
          </p:cNvPr>
          <p:cNvSpPr txBox="1"/>
          <p:nvPr/>
        </p:nvSpPr>
        <p:spPr>
          <a:xfrm>
            <a:off x="1783471" y="1025885"/>
            <a:ext cx="862505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Moeizaam proces met alle partijen, waterschap, Rijkswaterstaat</a:t>
            </a:r>
          </a:p>
          <a:p>
            <a:pPr marL="342900" indent="-342900">
              <a:buFontTx/>
              <a:buChar char="-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Vele eisen aan een fietsbrug</a:t>
            </a:r>
          </a:p>
          <a:p>
            <a:pPr marL="342900" indent="-342900">
              <a:buFontTx/>
              <a:buChar char="-"/>
            </a:pP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Eerste </a:t>
            </a:r>
            <a:r>
              <a:rPr lang="nl-NL" b="1" dirty="0" err="1" smtClean="0">
                <a:solidFill>
                  <a:schemeClr val="accent1">
                    <a:lumMod val="50000"/>
                  </a:schemeClr>
                </a:solidFill>
              </a:rPr>
              <a:t>variantensstudie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 aan de brug vastmaken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Tweede variantenstudie met alle partijen 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Haalbaarheidsanalyse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en Projectplan 1 juli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 basis vergunbaar (constructief &amp; hydraulisch haalbaar)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 basis financieel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haalbaar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Principe akkoord RWS 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Subsidie verleend op basis van deze variant  </a:t>
            </a:r>
          </a:p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- door Provincie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Limburg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subsidie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nl-NL" b="1" dirty="0" err="1" smtClean="0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subsidie t.b.v.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fietspaden naar de brug toe</a:t>
            </a:r>
          </a:p>
          <a:p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Aannemer komt in 2021 met variant 3 hergebruik brug, </a:t>
            </a:r>
            <a:r>
              <a:rPr lang="nl-NL" b="1" dirty="0" err="1" smtClean="0">
                <a:solidFill>
                  <a:schemeClr val="accent1">
                    <a:lumMod val="50000"/>
                  </a:schemeClr>
                </a:solidFill>
              </a:rPr>
              <a:t>haalbaarheidstudie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opnieuw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nl-N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Duurzaamheidsvariant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852950"/>
            <a:ext cx="4183062" cy="249671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35286" y="739833"/>
            <a:ext cx="3338717" cy="5301529"/>
          </a:xfrm>
        </p:spPr>
        <p:txBody>
          <a:bodyPr>
            <a:normAutofit/>
          </a:bodyPr>
          <a:lstStyle/>
          <a:p>
            <a:r>
              <a:rPr lang="nl-NL" dirty="0" smtClean="0"/>
              <a:t>Bruggen depot bruikbare brug voor de opgave </a:t>
            </a:r>
            <a:endParaRPr lang="nl-NL" dirty="0"/>
          </a:p>
          <a:p>
            <a:r>
              <a:rPr lang="nl-NL" dirty="0" smtClean="0"/>
              <a:t>Haalbaarheidsstudie gedaan her te gebruiken brug</a:t>
            </a:r>
            <a:endParaRPr lang="nl-NL" dirty="0"/>
          </a:p>
          <a:p>
            <a:pPr marL="0" indent="0">
              <a:buNone/>
            </a:pPr>
            <a:r>
              <a:rPr lang="nl-NL" sz="1400" i="1" dirty="0" smtClean="0"/>
              <a:t>door gemeente Maastricht met aannemer van de </a:t>
            </a:r>
            <a:r>
              <a:rPr lang="nl-NL" sz="1400" i="1" dirty="0" err="1" smtClean="0"/>
              <a:t>Biggelaar</a:t>
            </a:r>
            <a:r>
              <a:rPr lang="nl-NL" sz="1400" i="1" dirty="0" smtClean="0"/>
              <a:t> in het kader van Bouwteamsamenwerking Welstandscommissie akkoord op hergebruik brug (duurzaamheid)</a:t>
            </a:r>
          </a:p>
          <a:p>
            <a:r>
              <a:rPr lang="nl-NL" dirty="0" smtClean="0"/>
              <a:t>Welstandscommissie overtuigen van deze duurzaamheidsvariant</a:t>
            </a:r>
          </a:p>
          <a:p>
            <a:r>
              <a:rPr lang="nl-NL" dirty="0" smtClean="0"/>
              <a:t>Architect vanuit visie naar ontwerp gewerkt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2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3176CCE-D112-7848-8807-5922C6FF62A7}"/>
              </a:ext>
            </a:extLst>
          </p:cNvPr>
          <p:cNvSpPr txBox="1"/>
          <p:nvPr/>
        </p:nvSpPr>
        <p:spPr>
          <a:xfrm>
            <a:off x="1143000" y="375782"/>
            <a:ext cx="9906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nl-NL" sz="3200" dirty="0" smtClean="0">
                <a:solidFill>
                  <a:schemeClr val="bg1"/>
                </a:solidFill>
              </a:rPr>
              <a:t> 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14325"/>
            <a:ext cx="12496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10" y="356062"/>
            <a:ext cx="9785119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9" y="156983"/>
            <a:ext cx="9494434" cy="67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" y="152107"/>
            <a:ext cx="9390956" cy="64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207819"/>
            <a:ext cx="9391258" cy="61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49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BDF36BC2E384A8A07B1C54C2BD376" ma:contentTypeVersion="14" ma:contentTypeDescription="Een nieuw document maken." ma:contentTypeScope="" ma:versionID="5c66adcfe522c7267283da801e5d84bf">
  <xsd:schema xmlns:xsd="http://www.w3.org/2001/XMLSchema" xmlns:xs="http://www.w3.org/2001/XMLSchema" xmlns:p="http://schemas.microsoft.com/office/2006/metadata/properties" xmlns:ns2="f1b64eea-a2d2-4c6d-8e56-f249eace115d" xmlns:ns3="8b5faca2-0867-4cf9-8391-bae7d99f0d98" targetNamespace="http://schemas.microsoft.com/office/2006/metadata/properties" ma:root="true" ma:fieldsID="928aae1b1f2cb020e06ccef10521b121" ns2:_="" ns3:_="">
    <xsd:import namespace="f1b64eea-a2d2-4c6d-8e56-f249eace115d"/>
    <xsd:import namespace="8b5faca2-0867-4cf9-8391-bae7d99f0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64eea-a2d2-4c6d-8e56-f249eace1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6d648625-2749-4387-a716-5a317b35b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faca2-0867-4cf9-8391-bae7d99f0d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41ead77-ed2f-49b1-98d7-67c90a458843}" ma:internalName="TaxCatchAll" ma:showField="CatchAllData" ma:web="8b5faca2-0867-4cf9-8391-bae7d99f0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F7DF8-A550-42BB-98C1-FD25FBCB759A}"/>
</file>

<file path=customXml/itemProps2.xml><?xml version="1.0" encoding="utf-8"?>
<ds:datastoreItem xmlns:ds="http://schemas.openxmlformats.org/officeDocument/2006/customXml" ds:itemID="{5E17AD00-FB64-41CB-ABCB-4F687A333F6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328</Words>
  <Application>Microsoft Office PowerPoint</Application>
  <PresentationFormat>Breedbeeld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Duurzame recreatieve Fietsverbinding  </vt:lpstr>
      <vt:lpstr>Beleid en visie provincie en gemeente</vt:lpstr>
      <vt:lpstr>PowerPoint-presentatie</vt:lpstr>
      <vt:lpstr> Duurzaamheidsvariant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Duurzaamheid irlt relatie tot kansen en beperkingen</vt:lpstr>
      <vt:lpstr>Tot aanleg </vt:lpstr>
    </vt:vector>
  </TitlesOfParts>
  <Company>Gemeente Maastricht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 Borgharen</dc:title>
  <dc:creator>eracdeboeye</dc:creator>
  <cp:lastModifiedBy>eracdeboeye</cp:lastModifiedBy>
  <cp:revision>15</cp:revision>
  <dcterms:created xsi:type="dcterms:W3CDTF">2022-08-29T13:20:51Z</dcterms:created>
  <dcterms:modified xsi:type="dcterms:W3CDTF">2022-09-29T06:50:02Z</dcterms:modified>
</cp:coreProperties>
</file>