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4"/>
  </p:sldMasterIdLst>
  <p:notesMasterIdLst>
    <p:notesMasterId r:id="rId19"/>
  </p:notesMasterIdLst>
  <p:handoutMasterIdLst>
    <p:handoutMasterId r:id="rId20"/>
  </p:handoutMasterIdLst>
  <p:sldIdLst>
    <p:sldId id="256" r:id="rId5"/>
    <p:sldId id="403" r:id="rId6"/>
    <p:sldId id="412" r:id="rId7"/>
    <p:sldId id="421" r:id="rId8"/>
    <p:sldId id="413" r:id="rId9"/>
    <p:sldId id="416" r:id="rId10"/>
    <p:sldId id="417" r:id="rId11"/>
    <p:sldId id="420" r:id="rId12"/>
    <p:sldId id="405" r:id="rId13"/>
    <p:sldId id="407" r:id="rId14"/>
    <p:sldId id="395" r:id="rId15"/>
    <p:sldId id="267" r:id="rId16"/>
    <p:sldId id="394" r:id="rId17"/>
    <p:sldId id="423" r:id="rId18"/>
  </p:sldIdLst>
  <p:sldSz cx="9906000" cy="6858000" type="A4"/>
  <p:notesSz cx="7010400" cy="92964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14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el Kerpershoek" initials="EK" lastIdx="87" clrIdx="0">
    <p:extLst>
      <p:ext uri="{19B8F6BF-5375-455C-9EA6-DF929625EA0E}">
        <p15:presenceInfo xmlns:p15="http://schemas.microsoft.com/office/powerpoint/2012/main" userId="S-1-5-21-436374069-1078145449-854245398-55711" providerId="AD"/>
      </p:ext>
    </p:extLst>
  </p:cmAuthor>
  <p:cmAuthor id="2" name="Marcel Spruit" initials="MS" lastIdx="13" clrIdx="1">
    <p:extLst>
      <p:ext uri="{19B8F6BF-5375-455C-9EA6-DF929625EA0E}">
        <p15:presenceInfo xmlns:p15="http://schemas.microsoft.com/office/powerpoint/2012/main" userId="Marcel Spruit" providerId="None"/>
      </p:ext>
    </p:extLst>
  </p:cmAuthor>
  <p:cmAuthor id="3" name="Emiel Kerpershoek" initials="EK [2]" lastIdx="23" clrIdx="2">
    <p:extLst>
      <p:ext uri="{19B8F6BF-5375-455C-9EA6-DF929625EA0E}">
        <p15:presenceInfo xmlns:p15="http://schemas.microsoft.com/office/powerpoint/2012/main" userId="S::efkerper@hhs.nl::27c50b6a-e40c-4b60-9cd3-de32948ec8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00"/>
    <a:srgbClr val="969696"/>
    <a:srgbClr val="FF0000"/>
    <a:srgbClr val="003399"/>
    <a:srgbClr val="0000CC"/>
    <a:srgbClr val="006600"/>
    <a:srgbClr val="800080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69617" autoAdjust="0"/>
  </p:normalViewPr>
  <p:slideViewPr>
    <p:cSldViewPr>
      <p:cViewPr varScale="1">
        <p:scale>
          <a:sx n="68" d="100"/>
          <a:sy n="68" d="100"/>
        </p:scale>
        <p:origin x="1522" y="72"/>
      </p:cViewPr>
      <p:guideLst>
        <p:guide orient="horz" pos="1344"/>
        <p:guide pos="14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820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2A6C583-B470-4036-90A6-A1BFFFAA4C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nl-NL" alt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DD0F33-DF74-4454-A7F1-4E22E384BF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92FDDB8-A325-4FCF-9D15-59BD80C0F4C1}" type="datetimeFigureOut">
              <a:rPr lang="nl-NL" altLang="en-US"/>
              <a:pPr/>
              <a:t>28-11-2023</a:t>
            </a:fld>
            <a:endParaRPr lang="nl-NL" alt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319AA2-1DDD-455C-A416-E6F9C4EFA7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nl-NL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0ED5D1-0760-4147-BB51-C9874DA988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C7A36BD-5D18-4BB7-AC99-1E76DF627C8C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4378BB9-F524-4D70-BFF0-8138F2586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nl-NL" alt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11BBFD-572C-4B59-89D6-D5EB7149EA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0C0A773-B4B1-4710-82AD-54943D4214B4}" type="datetimeFigureOut">
              <a:rPr lang="nl-NL" altLang="en-US"/>
              <a:pPr/>
              <a:t>28-11-2023</a:t>
            </a:fld>
            <a:endParaRPr lang="nl-NL" altLang="en-US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A029358E-83E5-4D78-82F9-FF6E2EF318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38250" y="1162050"/>
            <a:ext cx="453390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3A51715F-65A1-4207-9F62-3C9D4E9C6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905CB6-F388-464F-BD65-E428F3E92C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nl-NL" alt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F9F02F-3922-46B3-AC6A-409C65595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0A7B2AB-7D3E-47FA-92C7-6AE02157BEDA}" type="slidenum">
              <a:rPr lang="nl-NL" altLang="en-US"/>
              <a:pPr/>
              <a:t>‹nr.›</a:t>
            </a:fld>
            <a:endParaRPr lang="nl-N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Doen onderzoek samen met NHLS met aantal gemeenten, ZM, DH, EINDH, AP, Leeuw. </a:t>
            </a:r>
            <a:r>
              <a:rPr lang="nl-NL" dirty="0" err="1"/>
              <a:t>Emm</a:t>
            </a:r>
            <a:r>
              <a:rPr lang="nl-NL" dirty="0"/>
              <a:t> Zwolle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In 2021 gestart met dit onderzoek. De eerste fase van dit onderzoek is begin 2023 afgerond.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2 SC- systemen geanalyseerd: iVRI systeem en een </a:t>
            </a:r>
            <a:r>
              <a:rPr lang="nl-NL" dirty="0" err="1"/>
              <a:t>crowd</a:t>
            </a:r>
            <a:r>
              <a:rPr lang="nl-NL" dirty="0"/>
              <a:t> control systeem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0" indent="0">
              <a:buFontTx/>
              <a:buNone/>
            </a:pPr>
            <a:r>
              <a:rPr lang="nl-NL" sz="1200" dirty="0">
                <a:solidFill>
                  <a:srgbClr val="213343"/>
                </a:solidFill>
                <a:latin typeface="+mn-lt"/>
              </a:rPr>
              <a:t>-   Focus: Veilige technische inrichting; Goede organisatorische inbedding; Veilig menselijk gedrag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7B2AB-7D3E-47FA-92C7-6AE02157BEDA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4848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Tx/>
              <a:buAutoNum type="arabicPeriod"/>
            </a:pPr>
            <a:endParaRPr lang="en-US" dirty="0"/>
          </a:p>
          <a:p>
            <a:pPr marL="685800" lvl="1" indent="-228600">
              <a:buFontTx/>
              <a:buAutoNum type="arabicPeriod"/>
            </a:pPr>
            <a:r>
              <a:rPr lang="nl-NL" b="1" dirty="0"/>
              <a:t>hoger management </a:t>
            </a:r>
            <a:r>
              <a:rPr lang="nl-NL" dirty="0"/>
              <a:t>moet zich realiseren dat CS onderdeel is van het </a:t>
            </a:r>
            <a:r>
              <a:rPr lang="nl-NL" b="1" dirty="0"/>
              <a:t>primaire proces </a:t>
            </a:r>
            <a:r>
              <a:rPr lang="nl-NL" dirty="0"/>
              <a:t>en dat zij daar verantwoordelijk voor zijn.  </a:t>
            </a:r>
          </a:p>
          <a:p>
            <a:pPr marL="457200" lvl="1" indent="0">
              <a:buFontTx/>
              <a:buNone/>
            </a:pPr>
            <a:endParaRPr lang="nl-NL" dirty="0"/>
          </a:p>
          <a:p>
            <a:pPr marL="457200" lvl="1" indent="0">
              <a:buFontTx/>
              <a:buNone/>
            </a:pPr>
            <a:r>
              <a:rPr lang="nl-NL" dirty="0"/>
              <a:t>2. digitale veiligheid moet in de ontwerpfase worden meegenomen.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‘</a:t>
            </a:r>
            <a:r>
              <a:rPr lang="nl-NL" b="1" dirty="0"/>
              <a:t>security </a:t>
            </a:r>
            <a:r>
              <a:rPr lang="nl-NL" b="1" dirty="0" err="1"/>
              <a:t>by</a:t>
            </a:r>
            <a:r>
              <a:rPr lang="nl-NL" b="1" dirty="0"/>
              <a:t> design’ </a:t>
            </a:r>
            <a:r>
              <a:rPr lang="nl-NL" dirty="0"/>
              <a:t>houdt in dat bij het ontwerpen van het systeem</a:t>
            </a:r>
          </a:p>
          <a:p>
            <a:pPr marL="628650" lvl="1" indent="-171450">
              <a:buFontTx/>
              <a:buChar char="-"/>
            </a:pPr>
            <a:r>
              <a:rPr lang="nl-NL" b="1" dirty="0"/>
              <a:t>Afspraken met leverancier </a:t>
            </a:r>
            <a:r>
              <a:rPr lang="nl-NL" dirty="0"/>
              <a:t>over maatregelen en controle op naleving</a:t>
            </a:r>
          </a:p>
          <a:p>
            <a:pPr marL="628650" lvl="1" indent="-171450">
              <a:buFontTx/>
              <a:buChar char="-"/>
            </a:pPr>
            <a:r>
              <a:rPr lang="nl-NL" b="1" dirty="0"/>
              <a:t>Afspraken over databeperking</a:t>
            </a:r>
            <a:r>
              <a:rPr lang="nl-NL" dirty="0"/>
              <a:t>.  </a:t>
            </a:r>
          </a:p>
          <a:p>
            <a:pPr marL="457200" lvl="1" indent="0">
              <a:buFontTx/>
              <a:buNone/>
            </a:pPr>
            <a:endParaRPr lang="nl-NL" dirty="0"/>
          </a:p>
          <a:p>
            <a:pPr marL="457200" lvl="1" indent="0">
              <a:buFontTx/>
              <a:buNone/>
            </a:pPr>
            <a:r>
              <a:rPr lang="nl-NL" dirty="0"/>
              <a:t>3.   Binnen gemeenten is het van belang om expertise op gebied van CS in publieke ruimte goed in te zetten en uit te breiden. In grote gemeenten zie je al wel </a:t>
            </a:r>
            <a:r>
              <a:rPr lang="nl-NL" dirty="0" err="1"/>
              <a:t>afdelingsoverstijgende</a:t>
            </a:r>
            <a:r>
              <a:rPr lang="nl-NL" dirty="0"/>
              <a:t> CS werkgroepen ontstaan met IB-</a:t>
            </a:r>
            <a:r>
              <a:rPr lang="nl-NL" dirty="0" err="1"/>
              <a:t>ers</a:t>
            </a:r>
            <a:r>
              <a:rPr lang="nl-NL" dirty="0"/>
              <a:t>, gebruikers van de afdelingen, IT </a:t>
            </a:r>
            <a:r>
              <a:rPr lang="nl-NL" dirty="0" err="1"/>
              <a:t>evt</a:t>
            </a:r>
            <a:r>
              <a:rPr lang="nl-NL" dirty="0"/>
              <a:t> aangevuld met externe expertise. </a:t>
            </a:r>
            <a:r>
              <a:rPr lang="nl-NL" b="1" dirty="0"/>
              <a:t>Gezamenlijk oppakken</a:t>
            </a:r>
            <a:r>
              <a:rPr lang="nl-NL" dirty="0"/>
              <a:t>. Het delen van goede ervaringen kan gemeenten helpen om de digitale veiligheid van smart city-systemen beter en efficiënter in te vullen. </a:t>
            </a:r>
          </a:p>
          <a:p>
            <a:pPr marL="685800" lvl="1" indent="-228600">
              <a:buFontTx/>
              <a:buAutoNum type="arabicPeriod"/>
            </a:pPr>
            <a:endParaRPr lang="nl-NL" dirty="0"/>
          </a:p>
          <a:p>
            <a:pPr marL="685800" lvl="1" indent="-228600">
              <a:buFontTx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27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232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I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won’t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go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details, but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casestudies we have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mapped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architecture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smart city-system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components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flows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going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 of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we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affecting cyber security of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Intelligent Traffic control: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conflictmatrix,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Tokens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 control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script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handling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disruptions</a:t>
            </a: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Crowd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management camerasystem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private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glasfibre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firewall/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vpn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data storage online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countings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shared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users.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103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I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won’t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go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details, but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casestudies we have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mapped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architecture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smart city-system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components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flows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going</a:t>
            </a:r>
            <a:r>
              <a:rPr lang="nl-N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 of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we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oriented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affecting cyber security of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Intelligent Traffic control: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conflictmatrix,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Tokens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 control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script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handling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disruptions</a:t>
            </a: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Crowd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management camerasystem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private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glasfibre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firewall/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vpn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data storage online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countings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shared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users.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 err="1"/>
              <a:t>vbCrowd</a:t>
            </a:r>
            <a:r>
              <a:rPr lang="nl-NL" b="1" baseline="0" dirty="0"/>
              <a:t> control</a:t>
            </a:r>
            <a:r>
              <a:rPr lang="nl-NL" baseline="0" dirty="0"/>
              <a:t> Slimme camerasystemen voor handhaven OOV, aanpakken van zwerfvuil</a:t>
            </a:r>
          </a:p>
          <a:p>
            <a:r>
              <a:rPr lang="nl-NL" baseline="0" dirty="0"/>
              <a:t>De inzet van </a:t>
            </a:r>
            <a:r>
              <a:rPr lang="nl-NL" b="1" i="0" baseline="0" dirty="0"/>
              <a:t>slimme drones </a:t>
            </a:r>
            <a:r>
              <a:rPr lang="nl-NL" baseline="0" dirty="0"/>
              <a:t>die vroegtijdig bosbranden kunnen detecteren of om criminelen te achtervolgen</a:t>
            </a:r>
          </a:p>
          <a:p>
            <a:endParaRPr lang="nl-NL" baseline="0" dirty="0"/>
          </a:p>
          <a:p>
            <a:r>
              <a:rPr lang="nl-NL" baseline="0" dirty="0"/>
              <a:t>Het laatste deel is ook heel belangrijk: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 city-systemen zijn verbonden met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 internet: voor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data-opslag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computation, uitlezen, aansturen of monitoren op afstand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 IT-systemen van gemeenten en externe partijen: gegevensuitwisseling, beheer op afstand, monitoren systemen.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 Dat brengt cyberrisico’s met zich mee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69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iVRI. Hacker toegang &gt; manipuleert verkeerslichten door grote groepen fietsers te simuleren.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dit geval geluk dat het een ethische hack betrof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DDOS vooral op financiële instellingen en overheden – veel verzoeken naar websites waarmee website en online dienstverlening worden platgelegd.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Botnets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geinfecteerde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apparaten, vooral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apparaten slimme deurbel, maar ook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beveiligingscam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[elke seconde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 NL bank – 2018 metro) // De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limburger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 okt.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Hack van 40K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ZonnePaneel-sys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van Chinese fabrikant – toegang tot de omvormers waarmee technische aansturing kan worden aangepast. &gt; brandgevaar of stroomuitval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 van cyberincidenten kan dus gigantisch zijn!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>
              <a:spcBef>
                <a:spcPts val="1200"/>
              </a:spcBef>
            </a:pPr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69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Veel gekoppelde sensoren met vaak nog onveilige standaard </a:t>
            </a:r>
            <a:r>
              <a:rPr lang="nl-NL" dirty="0" err="1"/>
              <a:t>veiligheidinstellingen</a:t>
            </a:r>
            <a:r>
              <a:rPr lang="nl-NL" dirty="0"/>
              <a:t> (regelmatig dat camera’s nog zijn beveiligd met het </a:t>
            </a:r>
            <a:r>
              <a:rPr lang="nl-NL" dirty="0" err="1"/>
              <a:t>ww</a:t>
            </a:r>
            <a:r>
              <a:rPr lang="nl-NL" dirty="0"/>
              <a:t> van fabrikant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Het kwartje is nog niet gevallen dus niemand gaat erover. Iemand krijgt het in zijn maag gesplitst, maar zou een management en bestuurlijke verantwoordelijkheid moeten zijn.  Willen zo snel mogelijk </a:t>
            </a:r>
            <a:r>
              <a:rPr lang="nl-NL" dirty="0" err="1"/>
              <a:t>hitech</a:t>
            </a:r>
            <a:r>
              <a:rPr lang="nl-NL" dirty="0"/>
              <a:t> spul, veiligheid is alleen maar lastig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 worden niet geselecteerd op veiligheid.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 niet voor OT en nog niet wettelijk vereist, IEC62443 te zwaar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20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Iran of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</a:t>
            </a: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Ook bondgenoten kunnen we niet altijd vertrouwen. Ook VS heeft daar een handje van en wil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boeing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verder helpen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tov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airbus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36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 het gaat over cyberweerbaarheid van smart city-systemen wordt bij gemeenten vaak gedacht in termen van bescherming van persoonsgegevens, maar IB is breder.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Richt zich ook op de functionaliteit van de systemen.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Sheets over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juiste moment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Reserve opties hebben.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Moet precies doen wat we willen dat het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doet.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Niet lekken,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91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Allerbelangrijkste staat er niet tussen. Welke is dat.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Kahoot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na de niet 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Firewall – filtert en monitort inkomend en uitgaand netwerkverkeer en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vprmt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een 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barriere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tussen het netwerk en de buitenwereld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Pentesten van applicaties of systemen (</a:t>
            </a:r>
            <a:r>
              <a:rPr lang="nl-N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eth</a:t>
            </a: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hack)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IDS monitort netwerkverkeer om ongeautoriseerde toegang tot netwerk of systemen te identificeren.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39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1200" dirty="0">
                <a:latin typeface="Aktiv Grotesk"/>
                <a:ea typeface="Aktiv Grotesk"/>
                <a:cs typeface="Aktiv Grotesk"/>
              </a:rPr>
              <a:t>Het is van niemand en degene die het op moet pakken snapt het vaak niet &gt;&gt; trainen personeel en aannemen expertise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1200" dirty="0">
                <a:latin typeface="Aktiv Grotesk"/>
                <a:ea typeface="Aktiv Grotesk"/>
                <a:cs typeface="Aktiv Grotesk"/>
              </a:rPr>
              <a:t> urgentie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1200" dirty="0">
                <a:latin typeface="Aktiv Grotesk"/>
                <a:ea typeface="Aktiv Grotesk"/>
                <a:cs typeface="Aktiv Grotesk"/>
              </a:rPr>
              <a:t>Ambassadeurs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1200" dirty="0">
                <a:latin typeface="Aktiv Grotesk"/>
                <a:ea typeface="Aktiv Grotesk"/>
                <a:cs typeface="Aktiv Grotesk"/>
              </a:rPr>
              <a:t>Accountant kunnen bestuurders en management tot de orde roepen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1200" dirty="0" err="1">
                <a:latin typeface="Aktiv Grotesk"/>
                <a:ea typeface="Aktiv Grotesk"/>
                <a:cs typeface="Aktiv Grotesk"/>
              </a:rPr>
              <a:t>CISO’s</a:t>
            </a:r>
            <a:r>
              <a:rPr lang="nl-NL" sz="1200" dirty="0">
                <a:latin typeface="Aktiv Grotesk"/>
                <a:ea typeface="Aktiv Grotesk"/>
                <a:cs typeface="Aktiv Grotesk"/>
              </a:rPr>
              <a:t> </a:t>
            </a:r>
            <a:r>
              <a:rPr lang="nl-NL" sz="1200" dirty="0" err="1">
                <a:latin typeface="Aktiv Grotesk"/>
                <a:ea typeface="Aktiv Grotesk"/>
                <a:cs typeface="Aktiv Grotesk"/>
              </a:rPr>
              <a:t>obv</a:t>
            </a:r>
            <a:r>
              <a:rPr lang="nl-NL" sz="1200" dirty="0">
                <a:latin typeface="Aktiv Grotesk"/>
                <a:ea typeface="Aktiv Grotesk"/>
                <a:cs typeface="Aktiv Grotesk"/>
              </a:rPr>
              <a:t> risicoanalyse business case voor investeringen in IB maatregelen opstellen die aansluit bij de strategie van de organisatie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nl-NL" sz="1200" dirty="0">
              <a:latin typeface="Aktiv Grotesk"/>
              <a:ea typeface="Aktiv Grotesk"/>
              <a:cs typeface="Aktiv Grotesk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>
              <a:latin typeface="Aktiv Grotesk"/>
              <a:ea typeface="Aktiv Grotesk"/>
              <a:cs typeface="Aktiv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Aktiv Grotesk"/>
                <a:ea typeface="Aktiv Grotesk"/>
                <a:cs typeface="Aktiv Grotesk"/>
              </a:rPr>
              <a:t> 3. Baseline/</a:t>
            </a:r>
            <a:r>
              <a:rPr lang="nl-NL" sz="1200" dirty="0" err="1">
                <a:latin typeface="Aktiv Grotesk"/>
                <a:ea typeface="Aktiv Grotesk"/>
                <a:cs typeface="Aktiv Grotesk"/>
              </a:rPr>
              <a:t>isms</a:t>
            </a:r>
            <a:r>
              <a:rPr lang="nl-NL" sz="1200" dirty="0">
                <a:latin typeface="Aktiv Grotesk"/>
                <a:ea typeface="Aktiv Grotesk"/>
                <a:cs typeface="Aktiv Grotesk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56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Tx/>
              <a:buAutoNum type="arabicPeriod"/>
            </a:pPr>
            <a:r>
              <a:rPr lang="nl-NL" b="1" dirty="0"/>
              <a:t>organisatie.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Vaak geen overzicht van digitale systemen in buitenruimte // Regie op DV onduidelijk of tijdelijk ingevuld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Bestuur/directie en Management weinig aangehaakt; Ligt vaak bij 1 beheerder</a:t>
            </a:r>
          </a:p>
          <a:p>
            <a:pPr marL="457200" lvl="1" indent="0">
              <a:buFontTx/>
              <a:buNone/>
            </a:pPr>
            <a:r>
              <a:rPr lang="nl-NL" dirty="0"/>
              <a:t>2. </a:t>
            </a:r>
            <a:r>
              <a:rPr lang="nl-NL" b="1" dirty="0"/>
              <a:t>onvoldoende in ontwerp. 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Instellingen, tijdige </a:t>
            </a:r>
            <a:r>
              <a:rPr lang="nl-NL" dirty="0" err="1"/>
              <a:t>patching</a:t>
            </a:r>
            <a:r>
              <a:rPr lang="nl-NL" dirty="0"/>
              <a:t>, segmentering, veel partijen en mensen die toegang hebben tot de systemen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Geen serieuze afspraken met leveranciers en controle op naleving</a:t>
            </a:r>
          </a:p>
          <a:p>
            <a:pPr marL="457200" lvl="1" indent="0">
              <a:buFontTx/>
              <a:buNone/>
            </a:pPr>
            <a:r>
              <a:rPr lang="nl-NL" dirty="0"/>
              <a:t>3.  </a:t>
            </a:r>
            <a:r>
              <a:rPr lang="nl-NL" b="1" dirty="0"/>
              <a:t>Doorontwikkeling. 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Sensoren kunnen meer gegevens verzamelen Gaandeweg </a:t>
            </a:r>
            <a:r>
              <a:rPr lang="nl-NL" dirty="0" err="1"/>
              <a:t>wijzingingen</a:t>
            </a:r>
            <a:r>
              <a:rPr lang="nl-NL" dirty="0"/>
              <a:t>. Nieuwe gebruikers voor dat of Koppeling met andere databronnen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Op voorhand vaak geen visie op beperking dataverzameling en toepassing. </a:t>
            </a:r>
          </a:p>
          <a:p>
            <a:pPr marL="457200" lvl="1" indent="0">
              <a:buFontTx/>
              <a:buNone/>
            </a:pPr>
            <a:r>
              <a:rPr lang="nl-NL" b="1" dirty="0"/>
              <a:t>4 Wetgeving, baselines leren van elkaar samenwerking</a:t>
            </a:r>
            <a:r>
              <a:rPr lang="nl-NL" dirty="0"/>
              <a:t>.  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BIO/baselines voor </a:t>
            </a:r>
            <a:r>
              <a:rPr lang="nl-NL" dirty="0" err="1"/>
              <a:t>industriele</a:t>
            </a:r>
            <a:r>
              <a:rPr lang="nl-NL" dirty="0"/>
              <a:t> automatisering &gt;&gt; NIS2 en CSIR</a:t>
            </a:r>
          </a:p>
          <a:p>
            <a:pPr marL="628650" lvl="1" indent="-171450">
              <a:buFontTx/>
              <a:buChar char="-"/>
            </a:pPr>
            <a:r>
              <a:rPr lang="nl-NL" dirty="0" err="1"/>
              <a:t>wein</a:t>
            </a:r>
            <a:r>
              <a:rPr lang="nl-NL" dirty="0"/>
              <a:t>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practices</a:t>
            </a:r>
            <a:r>
              <a:rPr lang="nl-NL" dirty="0"/>
              <a:t> en breed geaccepteerde kaders voor DV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50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>
            <a:extLst>
              <a:ext uri="{FF2B5EF4-FFF2-40B4-BE49-F238E27FC236}">
                <a16:creationId xmlns:a16="http://schemas.microsoft.com/office/drawing/2014/main" id="{FEA4DD39-4E02-4848-99FF-0F6402DFD6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88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r="2238" b="575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63BE49C-B915-4AB2-8620-E875F44E9DB0}"/>
              </a:ext>
            </a:extLst>
          </p:cNvPr>
          <p:cNvSpPr>
            <a:spLocks/>
          </p:cNvSpPr>
          <p:nvPr userDrawn="1"/>
        </p:nvSpPr>
        <p:spPr bwMode="auto">
          <a:xfrm>
            <a:off x="0" y="474663"/>
            <a:ext cx="990600" cy="1701800"/>
          </a:xfrm>
          <a:custGeom>
            <a:avLst/>
            <a:gdLst>
              <a:gd name="T0" fmla="*/ 0 w 1219835"/>
              <a:gd name="T1" fmla="*/ 0 h 1701800"/>
              <a:gd name="T2" fmla="*/ 0 w 1219835"/>
              <a:gd name="T3" fmla="*/ 1701469 h 1701800"/>
              <a:gd name="T4" fmla="*/ 279805 w 1219835"/>
              <a:gd name="T5" fmla="*/ 1558010 h 1701800"/>
              <a:gd name="T6" fmla="*/ 349702 w 1219835"/>
              <a:gd name="T7" fmla="*/ 135483 h 1701800"/>
              <a:gd name="T8" fmla="*/ 0 w 1219835"/>
              <a:gd name="T9" fmla="*/ 0 h 170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835" h="1701800">
                <a:moveTo>
                  <a:pt x="0" y="0"/>
                </a:moveTo>
                <a:lnTo>
                  <a:pt x="0" y="1701469"/>
                </a:lnTo>
                <a:lnTo>
                  <a:pt x="975601" y="1558010"/>
                </a:lnTo>
                <a:lnTo>
                  <a:pt x="1219314" y="13548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nl-NL" dirty="0">
              <a:highlight>
                <a:srgbClr val="C8C800"/>
              </a:highlight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FF421C26-0FA9-400A-94B1-538F0D5D1B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000" y="6381328"/>
            <a:ext cx="32385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2106FF2E-F8DA-4808-9A28-9D09B0F8442D}" type="slidenum">
              <a:rPr altLang="en-US" sz="1100" noProof="1" smtClean="0">
                <a:solidFill>
                  <a:schemeClr val="tx2"/>
                </a:solidFill>
              </a:rPr>
              <a:pPr algn="r" eaLnBrk="1" hangingPunct="1">
                <a:spcBef>
                  <a:spcPct val="50000"/>
                </a:spcBef>
              </a:pPr>
              <a:t>‹nr.›</a:t>
            </a:fld>
            <a:endParaRPr lang="nl-NL" altLang="en-US" sz="1100" noProof="1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2855" y="1196752"/>
            <a:ext cx="7834621" cy="3734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6038" y="1952836"/>
            <a:ext cx="7921438" cy="44284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195D14-EDBD-46B9-8576-97A22C3EA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37" y="6273316"/>
            <a:ext cx="1735739" cy="367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5559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D64AB382-4DC8-4B0F-94C7-AEA099915EC4}"/>
              </a:ext>
            </a:extLst>
          </p:cNvPr>
          <p:cNvGrpSpPr/>
          <p:nvPr userDrawn="1"/>
        </p:nvGrpSpPr>
        <p:grpSpPr>
          <a:xfrm>
            <a:off x="990693" y="406441"/>
            <a:ext cx="7925832" cy="5283835"/>
            <a:chOff x="1219315" y="406440"/>
            <a:chExt cx="9754870" cy="5283835"/>
          </a:xfrm>
        </p:grpSpPr>
        <p:sp>
          <p:nvSpPr>
            <p:cNvPr id="14" name="object 2"/>
            <p:cNvSpPr/>
            <p:nvPr userDrawn="1"/>
          </p:nvSpPr>
          <p:spPr>
            <a:xfrm>
              <a:off x="1219315" y="406440"/>
              <a:ext cx="9754870" cy="5283835"/>
            </a:xfrm>
            <a:custGeom>
              <a:avLst/>
              <a:gdLst/>
              <a:ahLst/>
              <a:cxnLst/>
              <a:rect l="l" t="t" r="r" b="b"/>
              <a:pathLst>
                <a:path w="9754870" h="5283835">
                  <a:moveTo>
                    <a:pt x="9754565" y="0"/>
                  </a:moveTo>
                  <a:lnTo>
                    <a:pt x="0" y="203225"/>
                  </a:lnTo>
                  <a:lnTo>
                    <a:pt x="609663" y="5080495"/>
                  </a:lnTo>
                  <a:lnTo>
                    <a:pt x="9144901" y="5283720"/>
                  </a:lnTo>
                  <a:lnTo>
                    <a:pt x="9754565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9931C96-1086-46CF-84F0-387E178E54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9424" t="18614" r="34878" b="57624"/>
            <a:stretch/>
          </p:blipFill>
          <p:spPr>
            <a:xfrm>
              <a:off x="1476375" y="741029"/>
              <a:ext cx="975003" cy="7620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BFFF8D0A-3D24-4932-947D-0BF048BD16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801" t="59806" r="32463" b="20796"/>
            <a:stretch/>
          </p:blipFill>
          <p:spPr>
            <a:xfrm>
              <a:off x="9344025" y="4886325"/>
              <a:ext cx="866775" cy="622062"/>
            </a:xfrm>
            <a:prstGeom prst="rect">
              <a:avLst/>
            </a:prstGeom>
          </p:spPr>
        </p:pic>
      </p:grpSp>
      <p:sp>
        <p:nvSpPr>
          <p:cNvPr id="16" name="object 3"/>
          <p:cNvSpPr/>
          <p:nvPr userDrawn="1"/>
        </p:nvSpPr>
        <p:spPr>
          <a:xfrm>
            <a:off x="4458138" y="5283721"/>
            <a:ext cx="660916" cy="610235"/>
          </a:xfrm>
          <a:custGeom>
            <a:avLst/>
            <a:gdLst/>
            <a:ahLst/>
            <a:cxnLst/>
            <a:rect l="l" t="t" r="r" b="b"/>
            <a:pathLst>
              <a:path w="813435" h="610235">
                <a:moveTo>
                  <a:pt x="812876" y="0"/>
                </a:moveTo>
                <a:lnTo>
                  <a:pt x="0" y="0"/>
                </a:lnTo>
                <a:lnTo>
                  <a:pt x="412788" y="609650"/>
                </a:lnTo>
                <a:lnTo>
                  <a:pt x="81287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3"/>
          </p:nvPr>
        </p:nvSpPr>
        <p:spPr>
          <a:xfrm>
            <a:off x="1991744" y="2693132"/>
            <a:ext cx="5881688" cy="710451"/>
          </a:xfrm>
        </p:spPr>
        <p:txBody>
          <a:bodyPr vert="horz" wrap="square" lIns="0" tIns="43180" rIns="0" bIns="0" rtlCol="0" anchor="ctr">
            <a:spAutoFit/>
          </a:bodyPr>
          <a:lstStyle>
            <a:lvl1pPr marL="7223" indent="0" algn="ctr">
              <a:buNone/>
              <a:defRPr lang="nl-NL" sz="2275" b="0" cap="all" spc="-16" baseline="0" dirty="0" smtClean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157361" indent="0">
              <a:buNone/>
              <a:defRPr lang="nl-NL" sz="1463" dirty="0">
                <a:solidFill>
                  <a:schemeClr val="tx1"/>
                </a:solidFill>
                <a:cs typeface="+mn-cs"/>
              </a:defRPr>
            </a:lvl2pPr>
          </a:lstStyle>
          <a:p>
            <a:pPr marL="9803" marR="4128" lvl="0" indent="-2580" algn="ctr">
              <a:lnSpc>
                <a:spcPts val="2600"/>
              </a:lnSpc>
              <a:spcBef>
                <a:spcPts val="276"/>
              </a:spcBef>
            </a:pPr>
            <a:r>
              <a:rPr lang="nl-NL"/>
              <a:t>Tekststijl van het model bewerken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1547325" y="5878296"/>
            <a:ext cx="3633001" cy="296941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lang="nl-NL" sz="1625" i="1" kern="12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Naam, </a:t>
            </a:r>
          </a:p>
        </p:txBody>
      </p:sp>
      <p:sp>
        <p:nvSpPr>
          <p:cNvPr id="20" name="Tijdelijke aanduiding voor tekst 18"/>
          <p:cNvSpPr>
            <a:spLocks noGrp="1"/>
          </p:cNvSpPr>
          <p:nvPr>
            <p:ph type="body" sz="quarter" idx="15" hasCustomPrompt="1"/>
          </p:nvPr>
        </p:nvSpPr>
        <p:spPr>
          <a:xfrm>
            <a:off x="5206500" y="5878296"/>
            <a:ext cx="3255389" cy="296941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lang="nl-NL" sz="1625" i="1" kern="12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23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37479" y="6407460"/>
            <a:ext cx="4670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1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0638">
              <a:lnSpc>
                <a:spcPts val="1158"/>
              </a:lnSpc>
            </a:pPr>
            <a:fld id="{68BC35B1-DB37-4D69-B23B-4C9E9B475BB5}" type="slidenum">
              <a:rPr lang="en-GB" smtClean="0"/>
              <a:pPr marL="20638">
                <a:lnSpc>
                  <a:spcPts val="1158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5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ijdelijke aanduiding voor titel 1">
            <a:extLst>
              <a:ext uri="{FF2B5EF4-FFF2-40B4-BE49-F238E27FC236}">
                <a16:creationId xmlns:a16="http://schemas.microsoft.com/office/drawing/2014/main" id="{838FDC58-6D2B-4353-80A8-9E4E12ADC5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94594" y="1196975"/>
            <a:ext cx="762717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064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en-US" dirty="0"/>
              <a:t>Klik om de stijl te bewerken</a:t>
            </a:r>
          </a:p>
        </p:txBody>
      </p:sp>
      <p:sp>
        <p:nvSpPr>
          <p:cNvPr id="13320" name="Tijdelijke aanduiding voor tekst 2">
            <a:extLst>
              <a:ext uri="{FF2B5EF4-FFF2-40B4-BE49-F238E27FC236}">
                <a16:creationId xmlns:a16="http://schemas.microsoft.com/office/drawing/2014/main" id="{EAD64FE4-31F2-4247-9A6B-BFE3986A6F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6038" y="1881188"/>
            <a:ext cx="77057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/>
              <a:t>Tekststijl van het model bewerken</a:t>
            </a:r>
          </a:p>
          <a:p>
            <a:pPr lvl="1"/>
            <a:r>
              <a:rPr lang="nl-NL" altLang="en-US" dirty="0"/>
              <a:t>Tweede niveau</a:t>
            </a:r>
          </a:p>
          <a:p>
            <a:pPr lvl="2"/>
            <a:r>
              <a:rPr lang="nl-NL" altLang="en-US" dirty="0"/>
              <a:t>Derde niveau</a:t>
            </a:r>
          </a:p>
          <a:p>
            <a:pPr lvl="3"/>
            <a:r>
              <a:rPr lang="nl-NL" altLang="en-US" dirty="0"/>
              <a:t>Vierde niveau</a:t>
            </a:r>
          </a:p>
          <a:p>
            <a:pPr lvl="4"/>
            <a:r>
              <a:rPr lang="nl-NL" altLang="en-US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7497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 spd="med">
    <p:fade/>
  </p:transition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nl-NL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343"/>
          </a:solidFill>
          <a:latin typeface="Arial Black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343"/>
          </a:solidFill>
          <a:latin typeface="Arial Black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343"/>
          </a:solidFill>
          <a:latin typeface="Arial Black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343"/>
          </a:solidFill>
          <a:latin typeface="Arial Black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213343"/>
          </a:solidFill>
          <a:latin typeface="Arial Black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213343"/>
          </a:solidFill>
          <a:latin typeface="Arial Black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213343"/>
          </a:solidFill>
          <a:latin typeface="Arial Black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213343"/>
          </a:solidFill>
          <a:latin typeface="Arial Black" charset="0"/>
        </a:defRPr>
      </a:lvl9pPr>
    </p:titleStyle>
    <p:bodyStyle>
      <a:lvl1pPr marL="228600" indent="-228600" algn="l" rtl="0" eaLnBrk="0" fontAlgn="base" hangingPunct="0">
        <a:lnSpc>
          <a:spcPct val="13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Arial" charset="0"/>
          <a:cs typeface="Arial" panose="020B0604020202020204" pitchFamily="34" charset="0"/>
        </a:defRPr>
      </a:lvl1pPr>
      <a:lvl2pPr marL="536575" indent="-263525" algn="l" rtl="0" eaLnBrk="0" fontAlgn="base" hangingPunct="0">
        <a:lnSpc>
          <a:spcPct val="133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Arial" charset="0"/>
          <a:cs typeface="Arial" panose="020B0604020202020204" pitchFamily="34" charset="0"/>
        </a:defRPr>
      </a:lvl2pPr>
      <a:lvl3pPr marL="809625" indent="-273050" algn="l" rtl="0" eaLnBrk="0" fontAlgn="base" hangingPunct="0">
        <a:lnSpc>
          <a:spcPct val="133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Arial" charset="0"/>
          <a:cs typeface="Arial" panose="020B0604020202020204" pitchFamily="34" charset="0"/>
        </a:defRPr>
      </a:lvl3pPr>
      <a:lvl4pPr marL="1073150" indent="-263525" algn="l" rtl="0" eaLnBrk="0" fontAlgn="base" hangingPunct="0">
        <a:lnSpc>
          <a:spcPct val="133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Arial" charset="0"/>
          <a:cs typeface="Arial" panose="020B0604020202020204" pitchFamily="34" charset="0"/>
        </a:defRPr>
      </a:lvl4pPr>
      <a:lvl5pPr marL="1344613" indent="-271463" algn="l" rtl="0" eaLnBrk="0" fontAlgn="base" hangingPunct="0">
        <a:lnSpc>
          <a:spcPct val="133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512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itel 29">
            <a:extLst>
              <a:ext uri="{FF2B5EF4-FFF2-40B4-BE49-F238E27FC236}">
                <a16:creationId xmlns:a16="http://schemas.microsoft.com/office/drawing/2014/main" id="{500F949E-86DF-434D-B9B2-0864BBF17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6" y="3990205"/>
            <a:ext cx="8546506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eaLnBrk="1" hangingPunct="1"/>
            <a:r>
              <a:rPr lang="en-US" altLang="en-US" sz="4600" kern="1200" noProof="1">
                <a:solidFill>
                  <a:schemeClr val="bg1"/>
                </a:solidFill>
              </a:rPr>
              <a:t>Cyber secure smart cities</a:t>
            </a:r>
          </a:p>
        </p:txBody>
      </p:sp>
      <p:sp>
        <p:nvSpPr>
          <p:cNvPr id="5123" name="Ondertitel 30">
            <a:extLst>
              <a:ext uri="{FF2B5EF4-FFF2-40B4-BE49-F238E27FC236}">
                <a16:creationId xmlns:a16="http://schemas.microsoft.com/office/drawing/2014/main" id="{C480B666-125C-472D-BBB8-CA0706FC2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008" y="5551200"/>
            <a:ext cx="6837275" cy="1075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noProof="1">
                <a:solidFill>
                  <a:schemeClr val="bg1"/>
                </a:solidFill>
                <a:ea typeface="+mn-ea"/>
                <a:cs typeface="+mn-cs"/>
              </a:rPr>
              <a:t>Emiel Kerpershoek, Lectoraat Cyber Security &amp; Safety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noProof="1">
                <a:solidFill>
                  <a:schemeClr val="bg1"/>
                </a:solidFill>
                <a:ea typeface="+mn-ea"/>
                <a:cs typeface="+mn-cs"/>
              </a:rPr>
              <a:t>Kenniscentrum Cybersecurity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B5895-EF5E-4CAD-A821-4137BC492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1" b="748"/>
          <a:stretch/>
        </p:blipFill>
        <p:spPr>
          <a:xfrm>
            <a:off x="20" y="10"/>
            <a:ext cx="9905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2" y="857610"/>
            <a:ext cx="9905558" cy="2849976"/>
            <a:chOff x="476" y="-3923157"/>
            <a:chExt cx="10667524" cy="2493729"/>
          </a:xfrm>
        </p:grpSpPr>
        <p:sp>
          <p:nvSpPr>
            <p:cNvPr id="5131" name="Freeform: Shape 513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32" name="Freeform: Shape 513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AD597F-1D73-48C2-8702-90D70321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05" b="-4"/>
          <a:stretch/>
        </p:blipFill>
        <p:spPr>
          <a:xfrm>
            <a:off x="5367923" y="1686886"/>
            <a:ext cx="4538077" cy="2504689"/>
          </a:xfrm>
          <a:custGeom>
            <a:avLst/>
            <a:gdLst/>
            <a:ahLst/>
            <a:cxnLst/>
            <a:rect l="l" t="t" r="r" b="b"/>
            <a:pathLst>
              <a:path w="5585325" h="2504689">
                <a:moveTo>
                  <a:pt x="3750470" y="0"/>
                </a:moveTo>
                <a:lnTo>
                  <a:pt x="5585325" y="0"/>
                </a:lnTo>
                <a:lnTo>
                  <a:pt x="5585325" y="2502787"/>
                </a:lnTo>
                <a:lnTo>
                  <a:pt x="4997928" y="2502787"/>
                </a:lnTo>
                <a:lnTo>
                  <a:pt x="4997928" y="2504689"/>
                </a:lnTo>
                <a:lnTo>
                  <a:pt x="0" y="2504689"/>
                </a:lnTo>
                <a:lnTo>
                  <a:pt x="1158367" y="4755"/>
                </a:lnTo>
                <a:lnTo>
                  <a:pt x="1084682" y="4755"/>
                </a:lnTo>
                <a:lnTo>
                  <a:pt x="1085177" y="3805"/>
                </a:lnTo>
                <a:lnTo>
                  <a:pt x="3750470" y="3805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3CC932-0F76-4710-B8AB-711294211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"/>
          <a:stretch/>
        </p:blipFill>
        <p:spPr>
          <a:xfrm>
            <a:off x="4364068" y="4355212"/>
            <a:ext cx="5541931" cy="2502788"/>
          </a:xfrm>
          <a:custGeom>
            <a:avLst/>
            <a:gdLst/>
            <a:ahLst/>
            <a:cxnLst/>
            <a:rect l="l" t="t" r="r" b="b"/>
            <a:pathLst>
              <a:path w="6820838" h="2502788">
                <a:moveTo>
                  <a:pt x="4985983" y="0"/>
                </a:moveTo>
                <a:lnTo>
                  <a:pt x="6820838" y="0"/>
                </a:lnTo>
                <a:lnTo>
                  <a:pt x="6820838" y="2502787"/>
                </a:lnTo>
                <a:lnTo>
                  <a:pt x="5946580" y="2502787"/>
                </a:lnTo>
                <a:lnTo>
                  <a:pt x="5946580" y="2502788"/>
                </a:lnTo>
                <a:lnTo>
                  <a:pt x="0" y="2502788"/>
                </a:lnTo>
                <a:lnTo>
                  <a:pt x="1159249" y="951"/>
                </a:lnTo>
                <a:lnTo>
                  <a:pt x="1235642" y="951"/>
                </a:lnTo>
                <a:lnTo>
                  <a:pt x="1236137" y="1"/>
                </a:lnTo>
                <a:lnTo>
                  <a:pt x="4985983" y="1"/>
                </a:lnTo>
                <a:close/>
              </a:path>
            </a:pathLst>
          </a:custGeom>
        </p:spPr>
      </p:pic>
      <p:sp>
        <p:nvSpPr>
          <p:cNvPr id="21" name="Freeform 37">
            <a:extLst>
              <a:ext uri="{FF2B5EF4-FFF2-40B4-BE49-F238E27FC236}">
                <a16:creationId xmlns:a16="http://schemas.microsoft.com/office/drawing/2014/main" id="{994E5FAA-BF82-4962-A900-F3826EEC9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6125647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CAD8-7CDD-4717-83B6-65051F67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89" y="348424"/>
            <a:ext cx="6706597" cy="1325563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Verbeterpunten bij inrichting digitale veiligheid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812867-2F63-4F80-8CA2-D74C75971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8985" y="0"/>
            <a:ext cx="3557015" cy="1511303"/>
          </a:xfrm>
          <a:custGeom>
            <a:avLst/>
            <a:gdLst>
              <a:gd name="connsiteX0" fmla="*/ 2088891 w 4377864"/>
              <a:gd name="connsiteY0" fmla="*/ 0 h 1511303"/>
              <a:gd name="connsiteX1" fmla="*/ 2487984 w 4377864"/>
              <a:gd name="connsiteY1" fmla="*/ 0 h 1511303"/>
              <a:gd name="connsiteX2" fmla="*/ 2582604 w 4377864"/>
              <a:gd name="connsiteY2" fmla="*/ 0 h 1511303"/>
              <a:gd name="connsiteX3" fmla="*/ 4377864 w 4377864"/>
              <a:gd name="connsiteY3" fmla="*/ 0 h 1511303"/>
              <a:gd name="connsiteX4" fmla="*/ 4377864 w 4377864"/>
              <a:gd name="connsiteY4" fmla="*/ 1511301 h 1511303"/>
              <a:gd name="connsiteX5" fmla="*/ 2986590 w 4377864"/>
              <a:gd name="connsiteY5" fmla="*/ 1511301 h 1511303"/>
              <a:gd name="connsiteX6" fmla="*/ 2986590 w 4377864"/>
              <a:gd name="connsiteY6" fmla="*/ 1511303 h 1511303"/>
              <a:gd name="connsiteX7" fmla="*/ 1191330 w 4377864"/>
              <a:gd name="connsiteY7" fmla="*/ 1511303 h 1511303"/>
              <a:gd name="connsiteX8" fmla="*/ 399093 w 4377864"/>
              <a:gd name="connsiteY8" fmla="*/ 1511303 h 1511303"/>
              <a:gd name="connsiteX9" fmla="*/ 0 w 4377864"/>
              <a:gd name="connsiteY9" fmla="*/ 1511303 h 1511303"/>
              <a:gd name="connsiteX10" fmla="*/ 697617 w 4377864"/>
              <a:gd name="connsiteY10" fmla="*/ 2 h 1511303"/>
              <a:gd name="connsiteX11" fmla="*/ 1096710 w 4377864"/>
              <a:gd name="connsiteY11" fmla="*/ 2 h 1511303"/>
              <a:gd name="connsiteX12" fmla="*/ 1191330 w 4377864"/>
              <a:gd name="connsiteY12" fmla="*/ 2 h 1511303"/>
              <a:gd name="connsiteX13" fmla="*/ 2088890 w 4377864"/>
              <a:gd name="connsiteY13" fmla="*/ 2 h 15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7864" h="1511303">
                <a:moveTo>
                  <a:pt x="2088891" y="0"/>
                </a:moveTo>
                <a:lnTo>
                  <a:pt x="2487984" y="0"/>
                </a:lnTo>
                <a:lnTo>
                  <a:pt x="2582604" y="0"/>
                </a:lnTo>
                <a:lnTo>
                  <a:pt x="4377864" y="0"/>
                </a:lnTo>
                <a:lnTo>
                  <a:pt x="4377864" y="1511301"/>
                </a:lnTo>
                <a:lnTo>
                  <a:pt x="2986590" y="1511301"/>
                </a:lnTo>
                <a:lnTo>
                  <a:pt x="2986590" y="1511303"/>
                </a:lnTo>
                <a:lnTo>
                  <a:pt x="1191330" y="1511303"/>
                </a:lnTo>
                <a:lnTo>
                  <a:pt x="399093" y="1511303"/>
                </a:lnTo>
                <a:lnTo>
                  <a:pt x="0" y="1511303"/>
                </a:lnTo>
                <a:lnTo>
                  <a:pt x="697617" y="2"/>
                </a:lnTo>
                <a:lnTo>
                  <a:pt x="1096710" y="2"/>
                </a:lnTo>
                <a:lnTo>
                  <a:pt x="1191330" y="2"/>
                </a:lnTo>
                <a:lnTo>
                  <a:pt x="2088890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680F-15A6-4A36-B2A6-398F2B8B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72" y="1854325"/>
            <a:ext cx="4680520" cy="4227067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endParaRPr lang="nl-NL" sz="1800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nl-NL" noProof="1">
                <a:solidFill>
                  <a:srgbClr val="FFFFFE"/>
                </a:solidFill>
              </a:rPr>
              <a:t>Urgentie bij bestuurder en proceseigenaren. </a:t>
            </a:r>
          </a:p>
          <a:p>
            <a:pPr marL="0" indent="0">
              <a:spcAft>
                <a:spcPts val="600"/>
              </a:spcAft>
              <a:buNone/>
            </a:pPr>
            <a:endParaRPr lang="nl-NL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nl-NL" noProof="1">
                <a:solidFill>
                  <a:srgbClr val="FFFFFE"/>
                </a:solidFill>
              </a:rPr>
              <a:t>Cybersecurity moet vanaf de start worden meegenomen.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nl-NL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nl-NL" noProof="1">
                <a:solidFill>
                  <a:srgbClr val="FFFFFE"/>
                </a:solidFill>
              </a:rPr>
              <a:t>Centraal punt cybersecurity vraagstukken voor digitale systemen in de publieke ruimte. 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71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BED2-1AF9-4262-A731-2FDA54F5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06A632-8662-4D9A-B05E-5FB2F8AA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2168860"/>
            <a:ext cx="7921438" cy="44284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Gemeenten kampen met dezelfde vraagstukken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Cybersecurity is niet goed meegenomen in het ontwerp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Cybersecurity is niet vanaf de implementatie goed belegd in de organisatie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Doorontwikkeling van systemen is vaak onvoldoende meegenomen in de cybersecurity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Geaccepteerde kaders,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practices</a:t>
            </a:r>
            <a:r>
              <a:rPr lang="nl-NL" dirty="0"/>
              <a:t> en samenwerking spelen beperkt een rol</a:t>
            </a:r>
          </a:p>
        </p:txBody>
      </p:sp>
    </p:spTree>
    <p:extLst>
      <p:ext uri="{BB962C8B-B14F-4D97-AF65-F5344CB8AC3E}">
        <p14:creationId xmlns:p14="http://schemas.microsoft.com/office/powerpoint/2010/main" val="59947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991744" y="2884856"/>
            <a:ext cx="5881688" cy="469744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A987FB-EFBA-403A-88C3-CCE2A0D86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525" y="6418801"/>
            <a:ext cx="467049" cy="131254"/>
          </a:xfrm>
          <a:prstGeom prst="rect">
            <a:avLst/>
          </a:prstGeom>
        </p:spPr>
        <p:txBody>
          <a:bodyPr/>
          <a:lstStyle/>
          <a:p>
            <a:fld id="{68BC35B1-DB37-4D69-B23B-4C9E9B475BB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7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38" y="624685"/>
            <a:ext cx="8347619" cy="462380"/>
          </a:xfrm>
        </p:spPr>
        <p:txBody>
          <a:bodyPr>
            <a:normAutofit/>
          </a:bodyPr>
          <a:lstStyle/>
          <a:p>
            <a:r>
              <a:rPr lang="nl-NL" sz="2200" dirty="0"/>
              <a:t>Architectuur en datastromen </a:t>
            </a:r>
            <a:r>
              <a:rPr lang="nl-NL" sz="2200" dirty="0" err="1"/>
              <a:t>Crowd</a:t>
            </a:r>
            <a:r>
              <a:rPr lang="nl-NL" sz="2200" dirty="0"/>
              <a:t> control systeem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2D12F4-4973-475D-9295-2A4670E2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84" y="1952836"/>
            <a:ext cx="8192631" cy="4280648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4595503-518A-C883-4092-6CF2576ED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1484784"/>
            <a:ext cx="7921438" cy="4428492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1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00" y="1098240"/>
            <a:ext cx="8347619" cy="462380"/>
          </a:xfrm>
        </p:spPr>
        <p:txBody>
          <a:bodyPr>
            <a:normAutofit/>
          </a:bodyPr>
          <a:lstStyle/>
          <a:p>
            <a:r>
              <a:rPr lang="nl-NL" sz="2200" dirty="0"/>
              <a:t>Architectuur en datastromen iVRI systeem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78A7E7-B843-435F-B567-5990C279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64" y="2060848"/>
            <a:ext cx="7545816" cy="377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CAD8-7CDD-4717-83B6-65051F67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50" y="238539"/>
            <a:ext cx="8952548" cy="1434415"/>
          </a:xfrm>
        </p:spPr>
        <p:txBody>
          <a:bodyPr anchor="b">
            <a:normAutofit/>
          </a:bodyPr>
          <a:lstStyle/>
          <a:p>
            <a:r>
              <a:rPr lang="nl-NL" sz="4900" dirty="0"/>
              <a:t>Hoe wij naar smart city-systemen kijken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50" y="1681544"/>
            <a:ext cx="8915400" cy="18288"/>
          </a:xfrm>
          <a:custGeom>
            <a:avLst/>
            <a:gdLst>
              <a:gd name="connsiteX0" fmla="*/ 0 w 8915400"/>
              <a:gd name="connsiteY0" fmla="*/ 0 h 18288"/>
              <a:gd name="connsiteX1" fmla="*/ 774954 w 8915400"/>
              <a:gd name="connsiteY1" fmla="*/ 0 h 18288"/>
              <a:gd name="connsiteX2" fmla="*/ 1639062 w 8915400"/>
              <a:gd name="connsiteY2" fmla="*/ 0 h 18288"/>
              <a:gd name="connsiteX3" fmla="*/ 2057400 w 8915400"/>
              <a:gd name="connsiteY3" fmla="*/ 0 h 18288"/>
              <a:gd name="connsiteX4" fmla="*/ 2654046 w 8915400"/>
              <a:gd name="connsiteY4" fmla="*/ 0 h 18288"/>
              <a:gd name="connsiteX5" fmla="*/ 3072384 w 8915400"/>
              <a:gd name="connsiteY5" fmla="*/ 0 h 18288"/>
              <a:gd name="connsiteX6" fmla="*/ 3758184 w 8915400"/>
              <a:gd name="connsiteY6" fmla="*/ 0 h 18288"/>
              <a:gd name="connsiteX7" fmla="*/ 4354830 w 8915400"/>
              <a:gd name="connsiteY7" fmla="*/ 0 h 18288"/>
              <a:gd name="connsiteX8" fmla="*/ 5129784 w 8915400"/>
              <a:gd name="connsiteY8" fmla="*/ 0 h 18288"/>
              <a:gd name="connsiteX9" fmla="*/ 5993892 w 8915400"/>
              <a:gd name="connsiteY9" fmla="*/ 0 h 18288"/>
              <a:gd name="connsiteX10" fmla="*/ 6679692 w 8915400"/>
              <a:gd name="connsiteY10" fmla="*/ 0 h 18288"/>
              <a:gd name="connsiteX11" fmla="*/ 7543800 w 8915400"/>
              <a:gd name="connsiteY11" fmla="*/ 0 h 18288"/>
              <a:gd name="connsiteX12" fmla="*/ 8229600 w 8915400"/>
              <a:gd name="connsiteY12" fmla="*/ 0 h 18288"/>
              <a:gd name="connsiteX13" fmla="*/ 8915400 w 8915400"/>
              <a:gd name="connsiteY13" fmla="*/ 0 h 18288"/>
              <a:gd name="connsiteX14" fmla="*/ 8915400 w 8915400"/>
              <a:gd name="connsiteY14" fmla="*/ 18288 h 18288"/>
              <a:gd name="connsiteX15" fmla="*/ 8229600 w 8915400"/>
              <a:gd name="connsiteY15" fmla="*/ 18288 h 18288"/>
              <a:gd name="connsiteX16" fmla="*/ 7722108 w 8915400"/>
              <a:gd name="connsiteY16" fmla="*/ 18288 h 18288"/>
              <a:gd name="connsiteX17" fmla="*/ 7303770 w 8915400"/>
              <a:gd name="connsiteY17" fmla="*/ 18288 h 18288"/>
              <a:gd name="connsiteX18" fmla="*/ 6707124 w 8915400"/>
              <a:gd name="connsiteY18" fmla="*/ 18288 h 18288"/>
              <a:gd name="connsiteX19" fmla="*/ 6021324 w 8915400"/>
              <a:gd name="connsiteY19" fmla="*/ 18288 h 18288"/>
              <a:gd name="connsiteX20" fmla="*/ 5424678 w 8915400"/>
              <a:gd name="connsiteY20" fmla="*/ 18288 h 18288"/>
              <a:gd name="connsiteX21" fmla="*/ 4917186 w 8915400"/>
              <a:gd name="connsiteY21" fmla="*/ 18288 h 18288"/>
              <a:gd name="connsiteX22" fmla="*/ 4053078 w 8915400"/>
              <a:gd name="connsiteY22" fmla="*/ 18288 h 18288"/>
              <a:gd name="connsiteX23" fmla="*/ 3367278 w 8915400"/>
              <a:gd name="connsiteY23" fmla="*/ 18288 h 18288"/>
              <a:gd name="connsiteX24" fmla="*/ 2592324 w 8915400"/>
              <a:gd name="connsiteY24" fmla="*/ 18288 h 18288"/>
              <a:gd name="connsiteX25" fmla="*/ 2173986 w 8915400"/>
              <a:gd name="connsiteY25" fmla="*/ 18288 h 18288"/>
              <a:gd name="connsiteX26" fmla="*/ 1666494 w 8915400"/>
              <a:gd name="connsiteY26" fmla="*/ 18288 h 18288"/>
              <a:gd name="connsiteX27" fmla="*/ 980694 w 8915400"/>
              <a:gd name="connsiteY27" fmla="*/ 18288 h 18288"/>
              <a:gd name="connsiteX28" fmla="*/ 0 w 8915400"/>
              <a:gd name="connsiteY28" fmla="*/ 18288 h 18288"/>
              <a:gd name="connsiteX29" fmla="*/ 0 w 8915400"/>
              <a:gd name="connsiteY29" fmla="*/ 0 h 18288"/>
              <a:gd name="connsiteX0" fmla="*/ 0 w 8915400"/>
              <a:gd name="connsiteY0" fmla="*/ 0 h 18288"/>
              <a:gd name="connsiteX1" fmla="*/ 507492 w 8915400"/>
              <a:gd name="connsiteY1" fmla="*/ 0 h 18288"/>
              <a:gd name="connsiteX2" fmla="*/ 925830 w 8915400"/>
              <a:gd name="connsiteY2" fmla="*/ 0 h 18288"/>
              <a:gd name="connsiteX3" fmla="*/ 1433322 w 8915400"/>
              <a:gd name="connsiteY3" fmla="*/ 0 h 18288"/>
              <a:gd name="connsiteX4" fmla="*/ 2119122 w 8915400"/>
              <a:gd name="connsiteY4" fmla="*/ 0 h 18288"/>
              <a:gd name="connsiteX5" fmla="*/ 2894076 w 8915400"/>
              <a:gd name="connsiteY5" fmla="*/ 0 h 18288"/>
              <a:gd name="connsiteX6" fmla="*/ 3758184 w 8915400"/>
              <a:gd name="connsiteY6" fmla="*/ 0 h 18288"/>
              <a:gd name="connsiteX7" fmla="*/ 4622292 w 8915400"/>
              <a:gd name="connsiteY7" fmla="*/ 0 h 18288"/>
              <a:gd name="connsiteX8" fmla="*/ 5218938 w 8915400"/>
              <a:gd name="connsiteY8" fmla="*/ 0 h 18288"/>
              <a:gd name="connsiteX9" fmla="*/ 5993892 w 8915400"/>
              <a:gd name="connsiteY9" fmla="*/ 0 h 18288"/>
              <a:gd name="connsiteX10" fmla="*/ 6679692 w 8915400"/>
              <a:gd name="connsiteY10" fmla="*/ 0 h 18288"/>
              <a:gd name="connsiteX11" fmla="*/ 7276338 w 8915400"/>
              <a:gd name="connsiteY11" fmla="*/ 0 h 18288"/>
              <a:gd name="connsiteX12" fmla="*/ 8051292 w 8915400"/>
              <a:gd name="connsiteY12" fmla="*/ 0 h 18288"/>
              <a:gd name="connsiteX13" fmla="*/ 8915400 w 8915400"/>
              <a:gd name="connsiteY13" fmla="*/ 0 h 18288"/>
              <a:gd name="connsiteX14" fmla="*/ 8915400 w 8915400"/>
              <a:gd name="connsiteY14" fmla="*/ 18288 h 18288"/>
              <a:gd name="connsiteX15" fmla="*/ 8407908 w 8915400"/>
              <a:gd name="connsiteY15" fmla="*/ 18288 h 18288"/>
              <a:gd name="connsiteX16" fmla="*/ 7543800 w 8915400"/>
              <a:gd name="connsiteY16" fmla="*/ 18288 h 18288"/>
              <a:gd name="connsiteX17" fmla="*/ 7036308 w 8915400"/>
              <a:gd name="connsiteY17" fmla="*/ 18288 h 18288"/>
              <a:gd name="connsiteX18" fmla="*/ 6261354 w 8915400"/>
              <a:gd name="connsiteY18" fmla="*/ 18288 h 18288"/>
              <a:gd name="connsiteX19" fmla="*/ 5843016 w 8915400"/>
              <a:gd name="connsiteY19" fmla="*/ 18288 h 18288"/>
              <a:gd name="connsiteX20" fmla="*/ 5157216 w 8915400"/>
              <a:gd name="connsiteY20" fmla="*/ 18288 h 18288"/>
              <a:gd name="connsiteX21" fmla="*/ 4649724 w 8915400"/>
              <a:gd name="connsiteY21" fmla="*/ 18288 h 18288"/>
              <a:gd name="connsiteX22" fmla="*/ 3785616 w 8915400"/>
              <a:gd name="connsiteY22" fmla="*/ 18288 h 18288"/>
              <a:gd name="connsiteX23" fmla="*/ 3367278 w 8915400"/>
              <a:gd name="connsiteY23" fmla="*/ 18288 h 18288"/>
              <a:gd name="connsiteX24" fmla="*/ 2681478 w 8915400"/>
              <a:gd name="connsiteY24" fmla="*/ 18288 h 18288"/>
              <a:gd name="connsiteX25" fmla="*/ 2263140 w 8915400"/>
              <a:gd name="connsiteY25" fmla="*/ 18288 h 18288"/>
              <a:gd name="connsiteX26" fmla="*/ 1755648 w 8915400"/>
              <a:gd name="connsiteY26" fmla="*/ 18288 h 18288"/>
              <a:gd name="connsiteX27" fmla="*/ 980694 w 8915400"/>
              <a:gd name="connsiteY27" fmla="*/ 18288 h 18288"/>
              <a:gd name="connsiteX28" fmla="*/ 0 w 8915400"/>
              <a:gd name="connsiteY28" fmla="*/ 18288 h 18288"/>
              <a:gd name="connsiteX29" fmla="*/ 0 w 8915400"/>
              <a:gd name="connsiteY29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15400" h="18288" fill="none" extrusionOk="0">
                <a:moveTo>
                  <a:pt x="0" y="0"/>
                </a:moveTo>
                <a:cubicBezTo>
                  <a:pt x="318021" y="1775"/>
                  <a:pt x="427423" y="-25091"/>
                  <a:pt x="774954" y="0"/>
                </a:cubicBezTo>
                <a:cubicBezTo>
                  <a:pt x="1103090" y="6350"/>
                  <a:pt x="1308990" y="13643"/>
                  <a:pt x="1639062" y="0"/>
                </a:cubicBezTo>
                <a:cubicBezTo>
                  <a:pt x="1945602" y="28272"/>
                  <a:pt x="1843584" y="22833"/>
                  <a:pt x="2057400" y="0"/>
                </a:cubicBezTo>
                <a:cubicBezTo>
                  <a:pt x="2279109" y="-34968"/>
                  <a:pt x="2463111" y="-26777"/>
                  <a:pt x="2654046" y="0"/>
                </a:cubicBezTo>
                <a:cubicBezTo>
                  <a:pt x="2880075" y="11713"/>
                  <a:pt x="2956969" y="16325"/>
                  <a:pt x="3072384" y="0"/>
                </a:cubicBezTo>
                <a:cubicBezTo>
                  <a:pt x="3184887" y="1548"/>
                  <a:pt x="3566102" y="19664"/>
                  <a:pt x="3758184" y="0"/>
                </a:cubicBezTo>
                <a:cubicBezTo>
                  <a:pt x="3944144" y="-51598"/>
                  <a:pt x="4143023" y="-8638"/>
                  <a:pt x="4354830" y="0"/>
                </a:cubicBezTo>
                <a:cubicBezTo>
                  <a:pt x="4598132" y="33349"/>
                  <a:pt x="4876589" y="6117"/>
                  <a:pt x="5129784" y="0"/>
                </a:cubicBezTo>
                <a:cubicBezTo>
                  <a:pt x="5333850" y="69301"/>
                  <a:pt x="5726408" y="-72241"/>
                  <a:pt x="5993892" y="0"/>
                </a:cubicBezTo>
                <a:cubicBezTo>
                  <a:pt x="6311803" y="36439"/>
                  <a:pt x="6370268" y="15721"/>
                  <a:pt x="6679692" y="0"/>
                </a:cubicBezTo>
                <a:cubicBezTo>
                  <a:pt x="6957060" y="3146"/>
                  <a:pt x="7221891" y="-15374"/>
                  <a:pt x="7543800" y="0"/>
                </a:cubicBezTo>
                <a:cubicBezTo>
                  <a:pt x="7900567" y="9790"/>
                  <a:pt x="7890479" y="-18895"/>
                  <a:pt x="8229600" y="0"/>
                </a:cubicBezTo>
                <a:cubicBezTo>
                  <a:pt x="8548440" y="32272"/>
                  <a:pt x="8727876" y="19050"/>
                  <a:pt x="8915400" y="0"/>
                </a:cubicBezTo>
                <a:cubicBezTo>
                  <a:pt x="8915166" y="3914"/>
                  <a:pt x="8916037" y="11675"/>
                  <a:pt x="8915400" y="18288"/>
                </a:cubicBezTo>
                <a:cubicBezTo>
                  <a:pt x="8713532" y="8576"/>
                  <a:pt x="8563121" y="63420"/>
                  <a:pt x="8229600" y="18288"/>
                </a:cubicBezTo>
                <a:cubicBezTo>
                  <a:pt x="7896234" y="-4376"/>
                  <a:pt x="7930644" y="23087"/>
                  <a:pt x="7722108" y="18288"/>
                </a:cubicBezTo>
                <a:cubicBezTo>
                  <a:pt x="7523605" y="15584"/>
                  <a:pt x="7489933" y="38961"/>
                  <a:pt x="7303770" y="18288"/>
                </a:cubicBezTo>
                <a:cubicBezTo>
                  <a:pt x="7099810" y="8938"/>
                  <a:pt x="6884280" y="34564"/>
                  <a:pt x="6707124" y="18288"/>
                </a:cubicBezTo>
                <a:cubicBezTo>
                  <a:pt x="6504903" y="-8481"/>
                  <a:pt x="6380294" y="36556"/>
                  <a:pt x="6021324" y="18288"/>
                </a:cubicBezTo>
                <a:cubicBezTo>
                  <a:pt x="5689478" y="21418"/>
                  <a:pt x="5634769" y="1182"/>
                  <a:pt x="5424678" y="18288"/>
                </a:cubicBezTo>
                <a:cubicBezTo>
                  <a:pt x="5191022" y="50217"/>
                  <a:pt x="5058440" y="-7135"/>
                  <a:pt x="4917186" y="18288"/>
                </a:cubicBezTo>
                <a:cubicBezTo>
                  <a:pt x="4764238" y="23263"/>
                  <a:pt x="4289805" y="-14805"/>
                  <a:pt x="4053078" y="18288"/>
                </a:cubicBezTo>
                <a:cubicBezTo>
                  <a:pt x="3782719" y="70701"/>
                  <a:pt x="3608750" y="-18130"/>
                  <a:pt x="3367278" y="18288"/>
                </a:cubicBezTo>
                <a:cubicBezTo>
                  <a:pt x="3121144" y="23976"/>
                  <a:pt x="2755771" y="22660"/>
                  <a:pt x="2592324" y="18288"/>
                </a:cubicBezTo>
                <a:cubicBezTo>
                  <a:pt x="2419784" y="36338"/>
                  <a:pt x="2337455" y="-18338"/>
                  <a:pt x="2173986" y="18288"/>
                </a:cubicBezTo>
                <a:cubicBezTo>
                  <a:pt x="2032174" y="15870"/>
                  <a:pt x="1894643" y="63300"/>
                  <a:pt x="1666494" y="18288"/>
                </a:cubicBezTo>
                <a:cubicBezTo>
                  <a:pt x="1404071" y="-13319"/>
                  <a:pt x="1254436" y="17505"/>
                  <a:pt x="980694" y="18288"/>
                </a:cubicBezTo>
                <a:cubicBezTo>
                  <a:pt x="696685" y="58934"/>
                  <a:pt x="422119" y="30009"/>
                  <a:pt x="0" y="18288"/>
                </a:cubicBezTo>
                <a:cubicBezTo>
                  <a:pt x="581" y="8946"/>
                  <a:pt x="674" y="6864"/>
                  <a:pt x="0" y="0"/>
                </a:cubicBezTo>
                <a:close/>
              </a:path>
              <a:path w="8915400" h="18288" stroke="0" extrusionOk="0">
                <a:moveTo>
                  <a:pt x="0" y="0"/>
                </a:moveTo>
                <a:cubicBezTo>
                  <a:pt x="157786" y="44083"/>
                  <a:pt x="253838" y="-2616"/>
                  <a:pt x="507492" y="0"/>
                </a:cubicBezTo>
                <a:cubicBezTo>
                  <a:pt x="758881" y="-8742"/>
                  <a:pt x="731946" y="11268"/>
                  <a:pt x="925830" y="0"/>
                </a:cubicBezTo>
                <a:cubicBezTo>
                  <a:pt x="1132584" y="4838"/>
                  <a:pt x="1279329" y="22995"/>
                  <a:pt x="1433322" y="0"/>
                </a:cubicBezTo>
                <a:cubicBezTo>
                  <a:pt x="1594399" y="24935"/>
                  <a:pt x="1839387" y="14201"/>
                  <a:pt x="2119122" y="0"/>
                </a:cubicBezTo>
                <a:cubicBezTo>
                  <a:pt x="2396399" y="-21219"/>
                  <a:pt x="2725043" y="-39488"/>
                  <a:pt x="2894076" y="0"/>
                </a:cubicBezTo>
                <a:cubicBezTo>
                  <a:pt x="3071623" y="23806"/>
                  <a:pt x="3298370" y="-5752"/>
                  <a:pt x="3758184" y="0"/>
                </a:cubicBezTo>
                <a:cubicBezTo>
                  <a:pt x="4200732" y="-31375"/>
                  <a:pt x="4352093" y="11224"/>
                  <a:pt x="4622292" y="0"/>
                </a:cubicBezTo>
                <a:cubicBezTo>
                  <a:pt x="4869287" y="6004"/>
                  <a:pt x="5083238" y="3882"/>
                  <a:pt x="5218938" y="0"/>
                </a:cubicBezTo>
                <a:cubicBezTo>
                  <a:pt x="5348549" y="63567"/>
                  <a:pt x="5679438" y="24508"/>
                  <a:pt x="5993892" y="0"/>
                </a:cubicBezTo>
                <a:cubicBezTo>
                  <a:pt x="6336108" y="2863"/>
                  <a:pt x="6397173" y="-10362"/>
                  <a:pt x="6679692" y="0"/>
                </a:cubicBezTo>
                <a:cubicBezTo>
                  <a:pt x="6986119" y="-6370"/>
                  <a:pt x="7152437" y="7563"/>
                  <a:pt x="7276338" y="0"/>
                </a:cubicBezTo>
                <a:cubicBezTo>
                  <a:pt x="7383802" y="-2580"/>
                  <a:pt x="7769812" y="21758"/>
                  <a:pt x="8051292" y="0"/>
                </a:cubicBezTo>
                <a:cubicBezTo>
                  <a:pt x="8355724" y="12759"/>
                  <a:pt x="8539332" y="-24397"/>
                  <a:pt x="8915400" y="0"/>
                </a:cubicBezTo>
                <a:cubicBezTo>
                  <a:pt x="8915037" y="4815"/>
                  <a:pt x="8914786" y="11724"/>
                  <a:pt x="8915400" y="18288"/>
                </a:cubicBezTo>
                <a:cubicBezTo>
                  <a:pt x="8836541" y="1791"/>
                  <a:pt x="8611799" y="24949"/>
                  <a:pt x="8407908" y="18288"/>
                </a:cubicBezTo>
                <a:cubicBezTo>
                  <a:pt x="8168448" y="42138"/>
                  <a:pt x="7942394" y="-9729"/>
                  <a:pt x="7543800" y="18288"/>
                </a:cubicBezTo>
                <a:cubicBezTo>
                  <a:pt x="7124944" y="23280"/>
                  <a:pt x="7261300" y="1343"/>
                  <a:pt x="7036308" y="18288"/>
                </a:cubicBezTo>
                <a:cubicBezTo>
                  <a:pt x="6795507" y="68271"/>
                  <a:pt x="6479622" y="-53141"/>
                  <a:pt x="6261354" y="18288"/>
                </a:cubicBezTo>
                <a:cubicBezTo>
                  <a:pt x="6049181" y="43687"/>
                  <a:pt x="6039031" y="16189"/>
                  <a:pt x="5843016" y="18288"/>
                </a:cubicBezTo>
                <a:cubicBezTo>
                  <a:pt x="5657526" y="-489"/>
                  <a:pt x="5455920" y="65963"/>
                  <a:pt x="5157216" y="18288"/>
                </a:cubicBezTo>
                <a:cubicBezTo>
                  <a:pt x="4854073" y="6607"/>
                  <a:pt x="4842363" y="19377"/>
                  <a:pt x="4649724" y="18288"/>
                </a:cubicBezTo>
                <a:cubicBezTo>
                  <a:pt x="4473741" y="16932"/>
                  <a:pt x="4226747" y="82645"/>
                  <a:pt x="3785616" y="18288"/>
                </a:cubicBezTo>
                <a:cubicBezTo>
                  <a:pt x="3389790" y="-31291"/>
                  <a:pt x="3523792" y="12522"/>
                  <a:pt x="3367278" y="18288"/>
                </a:cubicBezTo>
                <a:cubicBezTo>
                  <a:pt x="3215190" y="68706"/>
                  <a:pt x="2904561" y="-25714"/>
                  <a:pt x="2681478" y="18288"/>
                </a:cubicBezTo>
                <a:cubicBezTo>
                  <a:pt x="2419788" y="37398"/>
                  <a:pt x="2458095" y="25052"/>
                  <a:pt x="2263140" y="18288"/>
                </a:cubicBezTo>
                <a:cubicBezTo>
                  <a:pt x="2054588" y="-9806"/>
                  <a:pt x="1965376" y="3164"/>
                  <a:pt x="1755648" y="18288"/>
                </a:cubicBezTo>
                <a:cubicBezTo>
                  <a:pt x="1496494" y="18521"/>
                  <a:pt x="1323897" y="-43217"/>
                  <a:pt x="980694" y="18288"/>
                </a:cubicBezTo>
                <a:cubicBezTo>
                  <a:pt x="716942" y="46626"/>
                  <a:pt x="377823" y="27571"/>
                  <a:pt x="0" y="18288"/>
                </a:cubicBezTo>
                <a:cubicBezTo>
                  <a:pt x="1533" y="11322"/>
                  <a:pt x="-1053" y="5133"/>
                  <a:pt x="0" y="0"/>
                </a:cubicBezTo>
                <a:close/>
              </a:path>
              <a:path w="8915400" h="18288" fill="none" stroke="0" extrusionOk="0">
                <a:moveTo>
                  <a:pt x="0" y="0"/>
                </a:moveTo>
                <a:cubicBezTo>
                  <a:pt x="333858" y="-4067"/>
                  <a:pt x="427874" y="-39557"/>
                  <a:pt x="774954" y="0"/>
                </a:cubicBezTo>
                <a:cubicBezTo>
                  <a:pt x="1097529" y="31644"/>
                  <a:pt x="1330797" y="-22483"/>
                  <a:pt x="1639062" y="0"/>
                </a:cubicBezTo>
                <a:cubicBezTo>
                  <a:pt x="1953416" y="19638"/>
                  <a:pt x="1834862" y="22644"/>
                  <a:pt x="2057400" y="0"/>
                </a:cubicBezTo>
                <a:cubicBezTo>
                  <a:pt x="2273814" y="-8685"/>
                  <a:pt x="2485317" y="4662"/>
                  <a:pt x="2654046" y="0"/>
                </a:cubicBezTo>
                <a:cubicBezTo>
                  <a:pt x="2865540" y="17472"/>
                  <a:pt x="2969344" y="-9543"/>
                  <a:pt x="3072384" y="0"/>
                </a:cubicBezTo>
                <a:cubicBezTo>
                  <a:pt x="3166548" y="-18216"/>
                  <a:pt x="3567989" y="58613"/>
                  <a:pt x="3758184" y="0"/>
                </a:cubicBezTo>
                <a:cubicBezTo>
                  <a:pt x="3974151" y="-18768"/>
                  <a:pt x="4110083" y="-19736"/>
                  <a:pt x="4354830" y="0"/>
                </a:cubicBezTo>
                <a:cubicBezTo>
                  <a:pt x="4565590" y="-23939"/>
                  <a:pt x="4907380" y="-4612"/>
                  <a:pt x="5129784" y="0"/>
                </a:cubicBezTo>
                <a:cubicBezTo>
                  <a:pt x="5395005" y="-67014"/>
                  <a:pt x="5621668" y="-67737"/>
                  <a:pt x="5993892" y="0"/>
                </a:cubicBezTo>
                <a:cubicBezTo>
                  <a:pt x="6311511" y="21347"/>
                  <a:pt x="6376896" y="7583"/>
                  <a:pt x="6679692" y="0"/>
                </a:cubicBezTo>
                <a:cubicBezTo>
                  <a:pt x="7003621" y="1061"/>
                  <a:pt x="7179585" y="-9933"/>
                  <a:pt x="7543800" y="0"/>
                </a:cubicBezTo>
                <a:cubicBezTo>
                  <a:pt x="7901271" y="7774"/>
                  <a:pt x="7885862" y="-14932"/>
                  <a:pt x="8229600" y="0"/>
                </a:cubicBezTo>
                <a:cubicBezTo>
                  <a:pt x="8554635" y="23905"/>
                  <a:pt x="8713434" y="39941"/>
                  <a:pt x="8915400" y="0"/>
                </a:cubicBezTo>
                <a:cubicBezTo>
                  <a:pt x="8915112" y="3793"/>
                  <a:pt x="8915227" y="11070"/>
                  <a:pt x="8915400" y="18288"/>
                </a:cubicBezTo>
                <a:cubicBezTo>
                  <a:pt x="8715528" y="-37168"/>
                  <a:pt x="8566476" y="26665"/>
                  <a:pt x="8229600" y="18288"/>
                </a:cubicBezTo>
                <a:cubicBezTo>
                  <a:pt x="7894731" y="-10108"/>
                  <a:pt x="7915995" y="26020"/>
                  <a:pt x="7722108" y="18288"/>
                </a:cubicBezTo>
                <a:cubicBezTo>
                  <a:pt x="7520321" y="14417"/>
                  <a:pt x="7491018" y="29385"/>
                  <a:pt x="7303770" y="18288"/>
                </a:cubicBezTo>
                <a:cubicBezTo>
                  <a:pt x="7092177" y="19774"/>
                  <a:pt x="6886801" y="-22305"/>
                  <a:pt x="6707124" y="18288"/>
                </a:cubicBezTo>
                <a:cubicBezTo>
                  <a:pt x="6536396" y="12367"/>
                  <a:pt x="6346942" y="7073"/>
                  <a:pt x="6021324" y="18288"/>
                </a:cubicBezTo>
                <a:cubicBezTo>
                  <a:pt x="5689370" y="17572"/>
                  <a:pt x="5634351" y="-2485"/>
                  <a:pt x="5424678" y="18288"/>
                </a:cubicBezTo>
                <a:cubicBezTo>
                  <a:pt x="5228110" y="20290"/>
                  <a:pt x="5067787" y="-3148"/>
                  <a:pt x="4917186" y="18288"/>
                </a:cubicBezTo>
                <a:cubicBezTo>
                  <a:pt x="4797206" y="-4847"/>
                  <a:pt x="4327375" y="32748"/>
                  <a:pt x="4053078" y="18288"/>
                </a:cubicBezTo>
                <a:cubicBezTo>
                  <a:pt x="3805385" y="30864"/>
                  <a:pt x="3591539" y="26464"/>
                  <a:pt x="3367278" y="18288"/>
                </a:cubicBezTo>
                <a:cubicBezTo>
                  <a:pt x="3098740" y="26024"/>
                  <a:pt x="2777792" y="41826"/>
                  <a:pt x="2592324" y="18288"/>
                </a:cubicBezTo>
                <a:cubicBezTo>
                  <a:pt x="2409853" y="28802"/>
                  <a:pt x="2342788" y="-6650"/>
                  <a:pt x="2173986" y="18288"/>
                </a:cubicBezTo>
                <a:cubicBezTo>
                  <a:pt x="2005721" y="64374"/>
                  <a:pt x="1925753" y="56009"/>
                  <a:pt x="1666494" y="18288"/>
                </a:cubicBezTo>
                <a:cubicBezTo>
                  <a:pt x="1443426" y="-3521"/>
                  <a:pt x="1273240" y="20671"/>
                  <a:pt x="980694" y="18288"/>
                </a:cubicBezTo>
                <a:cubicBezTo>
                  <a:pt x="670973" y="66432"/>
                  <a:pt x="428311" y="54652"/>
                  <a:pt x="0" y="18288"/>
                </a:cubicBezTo>
                <a:cubicBezTo>
                  <a:pt x="719" y="10056"/>
                  <a:pt x="656" y="561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915400"/>
                      <a:gd name="connsiteY0" fmla="*/ 0 h 18288"/>
                      <a:gd name="connsiteX1" fmla="*/ 774954 w 8915400"/>
                      <a:gd name="connsiteY1" fmla="*/ 0 h 18288"/>
                      <a:gd name="connsiteX2" fmla="*/ 1639062 w 8915400"/>
                      <a:gd name="connsiteY2" fmla="*/ 0 h 18288"/>
                      <a:gd name="connsiteX3" fmla="*/ 2057400 w 8915400"/>
                      <a:gd name="connsiteY3" fmla="*/ 0 h 18288"/>
                      <a:gd name="connsiteX4" fmla="*/ 2654046 w 8915400"/>
                      <a:gd name="connsiteY4" fmla="*/ 0 h 18288"/>
                      <a:gd name="connsiteX5" fmla="*/ 3072384 w 8915400"/>
                      <a:gd name="connsiteY5" fmla="*/ 0 h 18288"/>
                      <a:gd name="connsiteX6" fmla="*/ 3758184 w 8915400"/>
                      <a:gd name="connsiteY6" fmla="*/ 0 h 18288"/>
                      <a:gd name="connsiteX7" fmla="*/ 4354830 w 8915400"/>
                      <a:gd name="connsiteY7" fmla="*/ 0 h 18288"/>
                      <a:gd name="connsiteX8" fmla="*/ 5129784 w 8915400"/>
                      <a:gd name="connsiteY8" fmla="*/ 0 h 18288"/>
                      <a:gd name="connsiteX9" fmla="*/ 5993892 w 8915400"/>
                      <a:gd name="connsiteY9" fmla="*/ 0 h 18288"/>
                      <a:gd name="connsiteX10" fmla="*/ 6679692 w 8915400"/>
                      <a:gd name="connsiteY10" fmla="*/ 0 h 18288"/>
                      <a:gd name="connsiteX11" fmla="*/ 7543800 w 8915400"/>
                      <a:gd name="connsiteY11" fmla="*/ 0 h 18288"/>
                      <a:gd name="connsiteX12" fmla="*/ 8229600 w 8915400"/>
                      <a:gd name="connsiteY12" fmla="*/ 0 h 18288"/>
                      <a:gd name="connsiteX13" fmla="*/ 8915400 w 8915400"/>
                      <a:gd name="connsiteY13" fmla="*/ 0 h 18288"/>
                      <a:gd name="connsiteX14" fmla="*/ 8915400 w 8915400"/>
                      <a:gd name="connsiteY14" fmla="*/ 18288 h 18288"/>
                      <a:gd name="connsiteX15" fmla="*/ 8229600 w 8915400"/>
                      <a:gd name="connsiteY15" fmla="*/ 18288 h 18288"/>
                      <a:gd name="connsiteX16" fmla="*/ 7722108 w 8915400"/>
                      <a:gd name="connsiteY16" fmla="*/ 18288 h 18288"/>
                      <a:gd name="connsiteX17" fmla="*/ 7303770 w 8915400"/>
                      <a:gd name="connsiteY17" fmla="*/ 18288 h 18288"/>
                      <a:gd name="connsiteX18" fmla="*/ 6707124 w 8915400"/>
                      <a:gd name="connsiteY18" fmla="*/ 18288 h 18288"/>
                      <a:gd name="connsiteX19" fmla="*/ 6021324 w 8915400"/>
                      <a:gd name="connsiteY19" fmla="*/ 18288 h 18288"/>
                      <a:gd name="connsiteX20" fmla="*/ 5424678 w 8915400"/>
                      <a:gd name="connsiteY20" fmla="*/ 18288 h 18288"/>
                      <a:gd name="connsiteX21" fmla="*/ 4917186 w 8915400"/>
                      <a:gd name="connsiteY21" fmla="*/ 18288 h 18288"/>
                      <a:gd name="connsiteX22" fmla="*/ 4053078 w 8915400"/>
                      <a:gd name="connsiteY22" fmla="*/ 18288 h 18288"/>
                      <a:gd name="connsiteX23" fmla="*/ 3367278 w 8915400"/>
                      <a:gd name="connsiteY23" fmla="*/ 18288 h 18288"/>
                      <a:gd name="connsiteX24" fmla="*/ 2592324 w 8915400"/>
                      <a:gd name="connsiteY24" fmla="*/ 18288 h 18288"/>
                      <a:gd name="connsiteX25" fmla="*/ 2173986 w 8915400"/>
                      <a:gd name="connsiteY25" fmla="*/ 18288 h 18288"/>
                      <a:gd name="connsiteX26" fmla="*/ 1666494 w 8915400"/>
                      <a:gd name="connsiteY26" fmla="*/ 18288 h 18288"/>
                      <a:gd name="connsiteX27" fmla="*/ 980694 w 8915400"/>
                      <a:gd name="connsiteY27" fmla="*/ 18288 h 18288"/>
                      <a:gd name="connsiteX28" fmla="*/ 0 w 8915400"/>
                      <a:gd name="connsiteY28" fmla="*/ 18288 h 18288"/>
                      <a:gd name="connsiteX29" fmla="*/ 0 w 8915400"/>
                      <a:gd name="connsiteY29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915400" h="18288" fill="none" extrusionOk="0">
                        <a:moveTo>
                          <a:pt x="0" y="0"/>
                        </a:moveTo>
                        <a:cubicBezTo>
                          <a:pt x="337528" y="-5755"/>
                          <a:pt x="433375" y="-33203"/>
                          <a:pt x="774954" y="0"/>
                        </a:cubicBezTo>
                        <a:cubicBezTo>
                          <a:pt x="1116533" y="33203"/>
                          <a:pt x="1340881" y="-28061"/>
                          <a:pt x="1639062" y="0"/>
                        </a:cubicBezTo>
                        <a:cubicBezTo>
                          <a:pt x="1937243" y="28061"/>
                          <a:pt x="1849260" y="15250"/>
                          <a:pt x="2057400" y="0"/>
                        </a:cubicBezTo>
                        <a:cubicBezTo>
                          <a:pt x="2265540" y="-15250"/>
                          <a:pt x="2448929" y="-14307"/>
                          <a:pt x="2654046" y="0"/>
                        </a:cubicBezTo>
                        <a:cubicBezTo>
                          <a:pt x="2859163" y="14307"/>
                          <a:pt x="2969561" y="-6006"/>
                          <a:pt x="3072384" y="0"/>
                        </a:cubicBezTo>
                        <a:cubicBezTo>
                          <a:pt x="3175207" y="6006"/>
                          <a:pt x="3584301" y="29368"/>
                          <a:pt x="3758184" y="0"/>
                        </a:cubicBezTo>
                        <a:cubicBezTo>
                          <a:pt x="3932067" y="-29368"/>
                          <a:pt x="4120358" y="-16622"/>
                          <a:pt x="4354830" y="0"/>
                        </a:cubicBezTo>
                        <a:cubicBezTo>
                          <a:pt x="4589302" y="16622"/>
                          <a:pt x="4905637" y="373"/>
                          <a:pt x="5129784" y="0"/>
                        </a:cubicBezTo>
                        <a:cubicBezTo>
                          <a:pt x="5353931" y="-373"/>
                          <a:pt x="5675741" y="-25334"/>
                          <a:pt x="5993892" y="0"/>
                        </a:cubicBezTo>
                        <a:cubicBezTo>
                          <a:pt x="6312043" y="25334"/>
                          <a:pt x="6372057" y="8922"/>
                          <a:pt x="6679692" y="0"/>
                        </a:cubicBezTo>
                        <a:cubicBezTo>
                          <a:pt x="6987327" y="-8922"/>
                          <a:pt x="7187378" y="-7798"/>
                          <a:pt x="7543800" y="0"/>
                        </a:cubicBezTo>
                        <a:cubicBezTo>
                          <a:pt x="7900222" y="7798"/>
                          <a:pt x="7888819" y="-19526"/>
                          <a:pt x="8229600" y="0"/>
                        </a:cubicBezTo>
                        <a:cubicBezTo>
                          <a:pt x="8570381" y="19526"/>
                          <a:pt x="8707511" y="24489"/>
                          <a:pt x="8915400" y="0"/>
                        </a:cubicBezTo>
                        <a:cubicBezTo>
                          <a:pt x="8915064" y="4069"/>
                          <a:pt x="8915086" y="11919"/>
                          <a:pt x="8915400" y="18288"/>
                        </a:cubicBezTo>
                        <a:cubicBezTo>
                          <a:pt x="8730184" y="-3322"/>
                          <a:pt x="8563733" y="39277"/>
                          <a:pt x="8229600" y="18288"/>
                        </a:cubicBezTo>
                        <a:cubicBezTo>
                          <a:pt x="7895467" y="-2701"/>
                          <a:pt x="7922826" y="24283"/>
                          <a:pt x="7722108" y="18288"/>
                        </a:cubicBezTo>
                        <a:cubicBezTo>
                          <a:pt x="7521390" y="12293"/>
                          <a:pt x="7492072" y="32845"/>
                          <a:pt x="7303770" y="18288"/>
                        </a:cubicBezTo>
                        <a:cubicBezTo>
                          <a:pt x="7115468" y="3731"/>
                          <a:pt x="6874144" y="15825"/>
                          <a:pt x="6707124" y="18288"/>
                        </a:cubicBezTo>
                        <a:cubicBezTo>
                          <a:pt x="6540104" y="20751"/>
                          <a:pt x="6350044" y="13374"/>
                          <a:pt x="6021324" y="18288"/>
                        </a:cubicBezTo>
                        <a:cubicBezTo>
                          <a:pt x="5692604" y="23202"/>
                          <a:pt x="5641977" y="6022"/>
                          <a:pt x="5424678" y="18288"/>
                        </a:cubicBezTo>
                        <a:cubicBezTo>
                          <a:pt x="5207379" y="30554"/>
                          <a:pt x="5066678" y="7049"/>
                          <a:pt x="4917186" y="18288"/>
                        </a:cubicBezTo>
                        <a:cubicBezTo>
                          <a:pt x="4767694" y="29527"/>
                          <a:pt x="4306267" y="-15733"/>
                          <a:pt x="4053078" y="18288"/>
                        </a:cubicBezTo>
                        <a:cubicBezTo>
                          <a:pt x="3799889" y="52309"/>
                          <a:pt x="3619539" y="21016"/>
                          <a:pt x="3367278" y="18288"/>
                        </a:cubicBezTo>
                        <a:cubicBezTo>
                          <a:pt x="3115017" y="15560"/>
                          <a:pt x="2771569" y="4856"/>
                          <a:pt x="2592324" y="18288"/>
                        </a:cubicBezTo>
                        <a:cubicBezTo>
                          <a:pt x="2413079" y="31720"/>
                          <a:pt x="2330466" y="-2063"/>
                          <a:pt x="2173986" y="18288"/>
                        </a:cubicBezTo>
                        <a:cubicBezTo>
                          <a:pt x="2017506" y="38639"/>
                          <a:pt x="1902443" y="43572"/>
                          <a:pt x="1666494" y="18288"/>
                        </a:cubicBezTo>
                        <a:cubicBezTo>
                          <a:pt x="1430545" y="-6996"/>
                          <a:pt x="1253016" y="4263"/>
                          <a:pt x="980694" y="18288"/>
                        </a:cubicBezTo>
                        <a:cubicBezTo>
                          <a:pt x="708372" y="32313"/>
                          <a:pt x="393171" y="26735"/>
                          <a:pt x="0" y="18288"/>
                        </a:cubicBezTo>
                        <a:cubicBezTo>
                          <a:pt x="398" y="9641"/>
                          <a:pt x="888" y="6241"/>
                          <a:pt x="0" y="0"/>
                        </a:cubicBezTo>
                        <a:close/>
                      </a:path>
                      <a:path w="8915400" h="18288" stroke="0" extrusionOk="0">
                        <a:moveTo>
                          <a:pt x="0" y="0"/>
                        </a:moveTo>
                        <a:cubicBezTo>
                          <a:pt x="144966" y="21416"/>
                          <a:pt x="257501" y="16085"/>
                          <a:pt x="507492" y="0"/>
                        </a:cubicBezTo>
                        <a:cubicBezTo>
                          <a:pt x="757483" y="-16085"/>
                          <a:pt x="732551" y="6393"/>
                          <a:pt x="925830" y="0"/>
                        </a:cubicBezTo>
                        <a:cubicBezTo>
                          <a:pt x="1119109" y="-6393"/>
                          <a:pt x="1251171" y="13008"/>
                          <a:pt x="1433322" y="0"/>
                        </a:cubicBezTo>
                        <a:cubicBezTo>
                          <a:pt x="1615473" y="-13008"/>
                          <a:pt x="1837241" y="26161"/>
                          <a:pt x="2119122" y="0"/>
                        </a:cubicBezTo>
                        <a:cubicBezTo>
                          <a:pt x="2401003" y="-26161"/>
                          <a:pt x="2727674" y="-17058"/>
                          <a:pt x="2894076" y="0"/>
                        </a:cubicBezTo>
                        <a:cubicBezTo>
                          <a:pt x="3060478" y="17058"/>
                          <a:pt x="3337772" y="11539"/>
                          <a:pt x="3758184" y="0"/>
                        </a:cubicBezTo>
                        <a:cubicBezTo>
                          <a:pt x="4178596" y="-11539"/>
                          <a:pt x="4354879" y="-30959"/>
                          <a:pt x="4622292" y="0"/>
                        </a:cubicBezTo>
                        <a:cubicBezTo>
                          <a:pt x="4889705" y="30959"/>
                          <a:pt x="5073924" y="-2631"/>
                          <a:pt x="5218938" y="0"/>
                        </a:cubicBezTo>
                        <a:cubicBezTo>
                          <a:pt x="5363952" y="2631"/>
                          <a:pt x="5654635" y="-9126"/>
                          <a:pt x="5993892" y="0"/>
                        </a:cubicBezTo>
                        <a:cubicBezTo>
                          <a:pt x="6333149" y="9126"/>
                          <a:pt x="6394241" y="-11909"/>
                          <a:pt x="6679692" y="0"/>
                        </a:cubicBezTo>
                        <a:cubicBezTo>
                          <a:pt x="6965143" y="11909"/>
                          <a:pt x="7154549" y="4142"/>
                          <a:pt x="7276338" y="0"/>
                        </a:cubicBezTo>
                        <a:cubicBezTo>
                          <a:pt x="7398127" y="-4142"/>
                          <a:pt x="7765510" y="-20460"/>
                          <a:pt x="8051292" y="0"/>
                        </a:cubicBezTo>
                        <a:cubicBezTo>
                          <a:pt x="8337074" y="20460"/>
                          <a:pt x="8568985" y="-21710"/>
                          <a:pt x="8915400" y="0"/>
                        </a:cubicBezTo>
                        <a:cubicBezTo>
                          <a:pt x="8916090" y="4871"/>
                          <a:pt x="8915706" y="10616"/>
                          <a:pt x="8915400" y="18288"/>
                        </a:cubicBezTo>
                        <a:cubicBezTo>
                          <a:pt x="8813209" y="7875"/>
                          <a:pt x="8640038" y="-4868"/>
                          <a:pt x="8407908" y="18288"/>
                        </a:cubicBezTo>
                        <a:cubicBezTo>
                          <a:pt x="8175778" y="41444"/>
                          <a:pt x="7957505" y="8607"/>
                          <a:pt x="7543800" y="18288"/>
                        </a:cubicBezTo>
                        <a:cubicBezTo>
                          <a:pt x="7130095" y="27969"/>
                          <a:pt x="7278166" y="8488"/>
                          <a:pt x="7036308" y="18288"/>
                        </a:cubicBezTo>
                        <a:cubicBezTo>
                          <a:pt x="6794450" y="28088"/>
                          <a:pt x="6469158" y="-15113"/>
                          <a:pt x="6261354" y="18288"/>
                        </a:cubicBezTo>
                        <a:cubicBezTo>
                          <a:pt x="6053550" y="51689"/>
                          <a:pt x="6040478" y="17021"/>
                          <a:pt x="5843016" y="18288"/>
                        </a:cubicBezTo>
                        <a:cubicBezTo>
                          <a:pt x="5645554" y="19555"/>
                          <a:pt x="5460706" y="28891"/>
                          <a:pt x="5157216" y="18288"/>
                        </a:cubicBezTo>
                        <a:cubicBezTo>
                          <a:pt x="4853726" y="7685"/>
                          <a:pt x="4839810" y="17061"/>
                          <a:pt x="4649724" y="18288"/>
                        </a:cubicBezTo>
                        <a:cubicBezTo>
                          <a:pt x="4459638" y="19515"/>
                          <a:pt x="4198332" y="49265"/>
                          <a:pt x="3785616" y="18288"/>
                        </a:cubicBezTo>
                        <a:cubicBezTo>
                          <a:pt x="3372900" y="-12689"/>
                          <a:pt x="3535848" y="17461"/>
                          <a:pt x="3367278" y="18288"/>
                        </a:cubicBezTo>
                        <a:cubicBezTo>
                          <a:pt x="3198708" y="19115"/>
                          <a:pt x="2955073" y="461"/>
                          <a:pt x="2681478" y="18288"/>
                        </a:cubicBezTo>
                        <a:cubicBezTo>
                          <a:pt x="2407883" y="36115"/>
                          <a:pt x="2459930" y="34035"/>
                          <a:pt x="2263140" y="18288"/>
                        </a:cubicBezTo>
                        <a:cubicBezTo>
                          <a:pt x="2066350" y="2541"/>
                          <a:pt x="1959535" y="597"/>
                          <a:pt x="1755648" y="18288"/>
                        </a:cubicBezTo>
                        <a:cubicBezTo>
                          <a:pt x="1551761" y="35979"/>
                          <a:pt x="1293515" y="5548"/>
                          <a:pt x="980694" y="18288"/>
                        </a:cubicBezTo>
                        <a:cubicBezTo>
                          <a:pt x="667873" y="31028"/>
                          <a:pt x="376269" y="39385"/>
                          <a:pt x="0" y="18288"/>
                        </a:cubicBezTo>
                        <a:cubicBezTo>
                          <a:pt x="615" y="11247"/>
                          <a:pt x="-687" y="45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680F-15A6-4A36-B2A6-398F2B8B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50" y="2071316"/>
            <a:ext cx="5454761" cy="411917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Definitie: </a:t>
            </a: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Stedelijke</a:t>
            </a:r>
            <a:r>
              <a:rPr lang="nl-NL" sz="2400" spc="-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infrastructuren</a:t>
            </a:r>
            <a:r>
              <a:rPr lang="nl-NL" sz="2400" spc="-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met</a:t>
            </a:r>
            <a:r>
              <a:rPr lang="nl-NL" sz="2400" spc="-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sensoren</a:t>
            </a:r>
            <a:r>
              <a:rPr lang="nl-NL" sz="2400" spc="200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die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data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verzamelen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in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de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publieke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ruimte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en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gebruik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maken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van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smart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computation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ter verbetering van de aanpak van</a:t>
            </a:r>
            <a:r>
              <a:rPr lang="nl-NL" sz="2400" spc="-25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stedelijke</a:t>
            </a:r>
            <a:r>
              <a:rPr lang="nl-NL" sz="2400" spc="200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vraagstukken…</a:t>
            </a: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nl-NL" sz="2400" i="1" dirty="0">
              <a:effectLst/>
              <a:latin typeface="Aktiv Grotesk"/>
              <a:ea typeface="Aktiv Grotesk"/>
              <a:cs typeface="Aktiv Grotesk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nl-NL" sz="2400" spc="-10" dirty="0">
                <a:latin typeface="Aktiv Grotesk"/>
                <a:ea typeface="Aktiv Grotesk"/>
                <a:cs typeface="Aktiv Grotesk"/>
              </a:rPr>
              <a:t>… en </a:t>
            </a:r>
            <a:r>
              <a:rPr lang="nl-NL" sz="2400" spc="-10" dirty="0">
                <a:effectLst/>
                <a:latin typeface="Aktiv Grotesk"/>
                <a:ea typeface="Aktiv Grotesk"/>
                <a:cs typeface="Aktiv Grotesk"/>
              </a:rPr>
              <a:t>die door koppeling met het internet en IT-systemen van diverse organisaties kunnen worden getroffen door cyberdreigingen met grote maatschappelijke impact</a:t>
            </a:r>
            <a:endParaRPr lang="nl-NL" sz="2400" dirty="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F5D534F-9203-4242-875B-5C4AAB38E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2" r="7159" b="-3"/>
          <a:stretch/>
        </p:blipFill>
        <p:spPr>
          <a:xfrm>
            <a:off x="6236472" y="2093976"/>
            <a:ext cx="3202114" cy="4096512"/>
          </a:xfrm>
          <a:prstGeom prst="rect">
            <a:avLst/>
          </a:prstGeom>
        </p:spPr>
      </p:pic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71B13D0B-9313-4A98-967E-86C5875A6915}"/>
              </a:ext>
            </a:extLst>
          </p:cNvPr>
          <p:cNvSpPr txBox="1">
            <a:spLocks/>
          </p:cNvSpPr>
          <p:nvPr/>
        </p:nvSpPr>
        <p:spPr>
          <a:xfrm>
            <a:off x="213525" y="5858213"/>
            <a:ext cx="467049" cy="1355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638">
              <a:lnSpc>
                <a:spcPts val="1158"/>
              </a:lnSpc>
            </a:pPr>
            <a:endParaRPr lang="en-GB" sz="1463" dirty="0"/>
          </a:p>
        </p:txBody>
      </p:sp>
    </p:spTree>
    <p:extLst>
      <p:ext uri="{BB962C8B-B14F-4D97-AF65-F5344CB8AC3E}">
        <p14:creationId xmlns:p14="http://schemas.microsoft.com/office/powerpoint/2010/main" val="3948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262" y="354763"/>
            <a:ext cx="7834621" cy="705834"/>
          </a:xfrm>
        </p:spPr>
        <p:txBody>
          <a:bodyPr/>
          <a:lstStyle/>
          <a:p>
            <a:r>
              <a:rPr lang="nl-NL" dirty="0"/>
              <a:t>Cyberincidenten smart city-systemen in Nederland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281" y="1331220"/>
            <a:ext cx="7921438" cy="5172017"/>
          </a:xfrm>
        </p:spPr>
        <p:txBody>
          <a:bodyPr/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Hack van Intelligent verkeerssysteem in Groningen (2020)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 hacker simuleert een grote groep fietsers en verstoort doorstroming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DDoS-aanval uitgevoerd met gehackte camera’s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nl-NL" sz="2400" dirty="0">
                <a:latin typeface="Aktiv Grotesk"/>
                <a:ea typeface="Aktiv Grotesk"/>
                <a:cs typeface="Aktiv Grotesk"/>
              </a:rPr>
              <a:t>Kan</a:t>
            </a: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 miljoenenschade veroorzaken voor financiële instellingen. 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Hack van 40.000 zonnepaneelsystemen (2022)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aanpassen technische instellingen van omvormers </a:t>
            </a:r>
          </a:p>
          <a:p>
            <a:pPr marL="273050" lvl="1" indent="0">
              <a:spcBef>
                <a:spcPts val="1200"/>
              </a:spcBef>
              <a:buNone/>
            </a:pPr>
            <a:endParaRPr lang="nl-NL" dirty="0">
              <a:effectLst/>
              <a:latin typeface="Aktiv Grotesk"/>
              <a:ea typeface="Aktiv Grotesk"/>
              <a:cs typeface="Aktiv Grotesk"/>
            </a:endParaRPr>
          </a:p>
          <a:p>
            <a:pPr marL="273050" lvl="1" indent="0">
              <a:spcBef>
                <a:spcPts val="1200"/>
              </a:spcBef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D1FE1D-AF33-29C4-2C3C-40809B188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6" y="3268545"/>
            <a:ext cx="9230397" cy="14478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882B5FA-18D6-A1C9-A223-D33A1F991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4838278"/>
            <a:ext cx="6677025" cy="15430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92197B0-27B5-1BB6-5949-ACC3A0E3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77" y="1541709"/>
            <a:ext cx="8876793" cy="17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7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41AB4B-ABBE-5519-6A1A-8F0F19711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0" r="12748"/>
          <a:stretch/>
        </p:blipFill>
        <p:spPr>
          <a:xfrm>
            <a:off x="2049414" y="10"/>
            <a:ext cx="7856584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0458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32656"/>
            <a:ext cx="3105529" cy="1104289"/>
          </a:xfrm>
        </p:spPr>
        <p:txBody>
          <a:bodyPr>
            <a:normAutofit/>
          </a:bodyPr>
          <a:lstStyle/>
          <a:p>
            <a:r>
              <a:rPr lang="nl-NL" sz="2500" dirty="0"/>
              <a:t>Hoe kunnen deze cyberincidenten gebeuren?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88" y="1952836"/>
            <a:ext cx="3564395" cy="4572508"/>
          </a:xfrm>
        </p:spPr>
        <p:txBody>
          <a:bodyPr>
            <a:normAutofit/>
          </a:bodyPr>
          <a:lstStyle/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nl-NL" sz="1800" dirty="0"/>
              <a:t>Zwakheden in de cybersecurity van smart city-systemen: </a:t>
            </a: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nl-NL" sz="1800" dirty="0"/>
          </a:p>
          <a:p>
            <a:pPr>
              <a:lnSpc>
                <a:spcPct val="123000"/>
              </a:lnSpc>
              <a:spcAft>
                <a:spcPts val="600"/>
              </a:spcAft>
            </a:pPr>
            <a:r>
              <a:rPr lang="nl-NL" sz="1800" dirty="0"/>
              <a:t>Veel gekoppelde sensoren</a:t>
            </a:r>
          </a:p>
          <a:p>
            <a:pPr>
              <a:lnSpc>
                <a:spcPct val="123000"/>
              </a:lnSpc>
              <a:spcAft>
                <a:spcPts val="600"/>
              </a:spcAft>
            </a:pPr>
            <a:r>
              <a:rPr lang="nl-NL" sz="1800" dirty="0"/>
              <a:t>Onveilige instellingen</a:t>
            </a:r>
          </a:p>
          <a:p>
            <a:pPr>
              <a:lnSpc>
                <a:spcPct val="123000"/>
              </a:lnSpc>
              <a:spcAft>
                <a:spcPts val="600"/>
              </a:spcAft>
            </a:pPr>
            <a:r>
              <a:rPr lang="nl-NL" sz="1800" dirty="0"/>
              <a:t>Onduidelijk wie er over gaat in de organisatie</a:t>
            </a:r>
          </a:p>
          <a:p>
            <a:pPr>
              <a:lnSpc>
                <a:spcPct val="123000"/>
              </a:lnSpc>
              <a:spcAft>
                <a:spcPts val="600"/>
              </a:spcAft>
            </a:pPr>
            <a:r>
              <a:rPr lang="nl-NL" sz="1800" dirty="0"/>
              <a:t>Installateurs worden niet afgerekend op veiligheid</a:t>
            </a:r>
          </a:p>
          <a:p>
            <a:pPr>
              <a:lnSpc>
                <a:spcPct val="123000"/>
              </a:lnSpc>
              <a:spcAft>
                <a:spcPts val="600"/>
              </a:spcAft>
            </a:pPr>
            <a:r>
              <a:rPr lang="nl-NL" sz="1800" dirty="0"/>
              <a:t>Ontbreken van wetgeving en normenkaders</a:t>
            </a:r>
          </a:p>
        </p:txBody>
      </p:sp>
    </p:spTree>
    <p:extLst>
      <p:ext uri="{BB962C8B-B14F-4D97-AF65-F5344CB8AC3E}">
        <p14:creationId xmlns:p14="http://schemas.microsoft.com/office/powerpoint/2010/main" val="16504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C94C73-DC17-FACD-9BAD-41F1C5FFD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65" b="9092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9901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18255"/>
            <a:ext cx="8543925" cy="1325563"/>
          </a:xfrm>
        </p:spPr>
        <p:txBody>
          <a:bodyPr>
            <a:normAutofit/>
          </a:bodyPr>
          <a:lstStyle/>
          <a:p>
            <a:r>
              <a:rPr lang="nl-NL" dirty="0"/>
              <a:t>Actoren achter dreigingen smart city-systemen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825625"/>
            <a:ext cx="8543925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nl-NL" dirty="0"/>
              <a:t>Vandalen</a:t>
            </a:r>
          </a:p>
          <a:p>
            <a:pPr>
              <a:spcBef>
                <a:spcPts val="1200"/>
              </a:spcBef>
            </a:pPr>
            <a:r>
              <a:rPr lang="nl-NL" dirty="0"/>
              <a:t>Criminelen</a:t>
            </a:r>
          </a:p>
          <a:p>
            <a:pPr>
              <a:spcBef>
                <a:spcPts val="1200"/>
              </a:spcBef>
            </a:pPr>
            <a:r>
              <a:rPr lang="nl-NL" dirty="0"/>
              <a:t>Ondoordacht handelen van ambtenaren</a:t>
            </a:r>
          </a:p>
          <a:p>
            <a:pPr>
              <a:spcBef>
                <a:spcPts val="1200"/>
              </a:spcBef>
            </a:pPr>
            <a:r>
              <a:rPr lang="nl-NL" dirty="0"/>
              <a:t> Fouten in beheer door installateurs</a:t>
            </a:r>
          </a:p>
          <a:p>
            <a:pPr>
              <a:spcBef>
                <a:spcPts val="1200"/>
              </a:spcBef>
            </a:pPr>
            <a:r>
              <a:rPr lang="nl-NL" dirty="0"/>
              <a:t>Rancuneuze ex-werknemers</a:t>
            </a:r>
          </a:p>
          <a:p>
            <a:pPr>
              <a:spcBef>
                <a:spcPts val="1200"/>
              </a:spcBef>
            </a:pPr>
            <a:r>
              <a:rPr lang="nl-NL" dirty="0"/>
              <a:t>Statelijke actoren</a:t>
            </a:r>
          </a:p>
        </p:txBody>
      </p:sp>
    </p:spTree>
    <p:extLst>
      <p:ext uri="{BB962C8B-B14F-4D97-AF65-F5344CB8AC3E}">
        <p14:creationId xmlns:p14="http://schemas.microsoft.com/office/powerpoint/2010/main" val="14936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7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A15B94-8406-7791-4346-125F48DAC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6" r="11643" b="-1"/>
          <a:stretch/>
        </p:blipFill>
        <p:spPr>
          <a:xfrm>
            <a:off x="2049414" y="10"/>
            <a:ext cx="78565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0458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19" y="188640"/>
            <a:ext cx="3470757" cy="792088"/>
          </a:xfrm>
        </p:spPr>
        <p:txBody>
          <a:bodyPr>
            <a:normAutofit/>
          </a:bodyPr>
          <a:lstStyle/>
          <a:p>
            <a:r>
              <a:rPr lang="nl-NL" sz="2300" dirty="0"/>
              <a:t>Cybersecurity van smart city-systemen</a:t>
            </a:r>
            <a:endParaRPr lang="en-US" sz="2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06" y="1493681"/>
            <a:ext cx="3888432" cy="4860540"/>
          </a:xfrm>
        </p:spPr>
        <p:txBody>
          <a:bodyPr>
            <a:normAutofit/>
          </a:bodyPr>
          <a:lstStyle/>
          <a:p>
            <a:pPr marL="0" indent="0">
              <a:lnSpc>
                <a:spcPct val="123000"/>
              </a:lnSpc>
              <a:spcBef>
                <a:spcPts val="1200"/>
              </a:spcBef>
              <a:buNone/>
            </a:pPr>
            <a:r>
              <a:rPr lang="nl-NL" dirty="0">
                <a:latin typeface="Aktiv Grotesk"/>
                <a:ea typeface="Aktiv Grotesk"/>
                <a:cs typeface="Aktiv Grotesk"/>
              </a:rPr>
              <a:t>Reikwijdte van beveiliging: 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b="1" dirty="0">
                <a:latin typeface="Aktiv Grotesk"/>
                <a:ea typeface="Aktiv Grotesk"/>
                <a:cs typeface="Aktiv Grotesk"/>
              </a:rPr>
              <a:t>B</a:t>
            </a:r>
            <a:r>
              <a:rPr lang="nl-NL" b="1" dirty="0">
                <a:effectLst/>
                <a:latin typeface="Aktiv Grotesk"/>
                <a:ea typeface="Aktiv Grotesk"/>
                <a:cs typeface="Aktiv Grotesk"/>
              </a:rPr>
              <a:t>eschikbaarheid</a:t>
            </a:r>
            <a:r>
              <a:rPr lang="nl-NL" dirty="0">
                <a:effectLst/>
                <a:latin typeface="Aktiv Grotesk"/>
                <a:ea typeface="Aktiv Grotesk"/>
                <a:cs typeface="Aktiv Grotesk"/>
              </a:rPr>
              <a:t>: systemen en data </a:t>
            </a:r>
            <a:r>
              <a:rPr lang="nl-NL" dirty="0">
                <a:latin typeface="Aktiv Grotesk"/>
                <a:ea typeface="Aktiv Grotesk"/>
                <a:cs typeface="Aktiv Grotesk"/>
              </a:rPr>
              <a:t>zijn op het juiste moment beschikbaar</a:t>
            </a:r>
            <a:r>
              <a:rPr lang="nl-NL" dirty="0">
                <a:effectLst/>
                <a:latin typeface="Aktiv Grotesk"/>
                <a:ea typeface="Aktiv Grotesk"/>
                <a:cs typeface="Aktiv Grotesk"/>
              </a:rPr>
              <a:t> 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b="1" dirty="0">
                <a:effectLst/>
                <a:latin typeface="Aktiv Grotesk"/>
                <a:ea typeface="Aktiv Grotesk"/>
                <a:cs typeface="Aktiv Grotesk"/>
              </a:rPr>
              <a:t>Integriteit</a:t>
            </a:r>
            <a:r>
              <a:rPr lang="nl-NL" dirty="0">
                <a:effectLst/>
                <a:latin typeface="Aktiv Grotesk"/>
                <a:ea typeface="Aktiv Grotesk"/>
                <a:cs typeface="Aktiv Grotesk"/>
              </a:rPr>
              <a:t>:</a:t>
            </a:r>
            <a:r>
              <a:rPr lang="nl-NL" spc="-30" dirty="0">
                <a:effectLst/>
                <a:latin typeface="Aktiv Grotesk"/>
                <a:ea typeface="Aktiv Grotesk"/>
                <a:cs typeface="Aktiv Grotesk"/>
              </a:rPr>
              <a:t> </a:t>
            </a:r>
            <a:r>
              <a:rPr lang="nl-NL" dirty="0">
                <a:effectLst/>
                <a:latin typeface="Aktiv Grotesk"/>
                <a:ea typeface="Aktiv Grotesk"/>
                <a:cs typeface="Aktiv Grotesk"/>
              </a:rPr>
              <a:t>systemen en data </a:t>
            </a:r>
            <a:r>
              <a:rPr lang="nl-NL" dirty="0">
                <a:latin typeface="Aktiv Grotesk"/>
                <a:ea typeface="Aktiv Grotesk"/>
                <a:cs typeface="Aktiv Grotesk"/>
              </a:rPr>
              <a:t>zijn juist en volledig</a:t>
            </a:r>
            <a:endParaRPr lang="nl-NL" spc="-30" dirty="0">
              <a:effectLst/>
              <a:latin typeface="Aktiv Grotesk"/>
              <a:ea typeface="Aktiv Grotesk"/>
              <a:cs typeface="Aktiv Grotesk"/>
            </a:endParaRP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b="1" dirty="0">
                <a:latin typeface="Aktiv Grotesk"/>
                <a:ea typeface="Aktiv Grotesk"/>
                <a:cs typeface="Aktiv Grotesk"/>
              </a:rPr>
              <a:t>V</a:t>
            </a:r>
            <a:r>
              <a:rPr lang="nl-NL" b="1" dirty="0">
                <a:effectLst/>
                <a:latin typeface="Aktiv Grotesk"/>
                <a:ea typeface="Aktiv Grotesk"/>
                <a:cs typeface="Aktiv Grotesk"/>
              </a:rPr>
              <a:t>ertrouwelijkheid</a:t>
            </a:r>
            <a:r>
              <a:rPr lang="nl-NL" dirty="0">
                <a:effectLst/>
                <a:latin typeface="Aktiv Grotesk"/>
                <a:ea typeface="Aktiv Grotesk"/>
                <a:cs typeface="Aktiv Grotesk"/>
              </a:rPr>
              <a:t>: toegang tot systemen en data is beperkt tot bevoegden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73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A2F218-5EC0-2DFD-2AE2-36824641F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2" r="20414"/>
          <a:stretch/>
        </p:blipFill>
        <p:spPr>
          <a:xfrm>
            <a:off x="20" y="10"/>
            <a:ext cx="78565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64077" y="0"/>
            <a:ext cx="574192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230" y="152636"/>
            <a:ext cx="3622098" cy="1256883"/>
          </a:xfrm>
        </p:spPr>
        <p:txBody>
          <a:bodyPr>
            <a:normAutofit/>
          </a:bodyPr>
          <a:lstStyle/>
          <a:p>
            <a:r>
              <a:rPr lang="nl-NL" sz="3300" dirty="0"/>
              <a:t>Technische maatregelen</a:t>
            </a: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230" y="1988840"/>
            <a:ext cx="3622099" cy="4104456"/>
          </a:xfrm>
        </p:spPr>
        <p:txBody>
          <a:bodyPr>
            <a:normAutofit/>
          </a:bodyPr>
          <a:lstStyle/>
          <a:p>
            <a:pPr marL="0" indent="0">
              <a:lnSpc>
                <a:spcPct val="123000"/>
              </a:lnSpc>
              <a:spcBef>
                <a:spcPts val="1200"/>
              </a:spcBef>
              <a:buNone/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Denk aan: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sz="2400" dirty="0">
                <a:latin typeface="Aktiv Grotesk"/>
                <a:ea typeface="Aktiv Grotesk"/>
                <a:cs typeface="Aktiv Grotesk"/>
              </a:rPr>
              <a:t>Toegangsbeheer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sz="2400" dirty="0">
                <a:latin typeface="Aktiv Grotesk"/>
                <a:ea typeface="Aktiv Grotesk"/>
                <a:cs typeface="Aktiv Grotesk"/>
              </a:rPr>
              <a:t>Firewalls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sz="2400" dirty="0">
                <a:effectLst/>
                <a:latin typeface="Aktiv Grotesk"/>
                <a:ea typeface="Aktiv Grotesk"/>
                <a:cs typeface="Aktiv Grotesk"/>
              </a:rPr>
              <a:t>Anti</a:t>
            </a:r>
            <a:r>
              <a:rPr lang="nl-NL" sz="2400" dirty="0">
                <a:latin typeface="Aktiv Grotesk"/>
                <a:ea typeface="Aktiv Grotesk"/>
                <a:cs typeface="Aktiv Grotesk"/>
              </a:rPr>
              <a:t>-malware 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sz="2400" dirty="0">
                <a:latin typeface="Aktiv Grotesk"/>
                <a:ea typeface="Aktiv Grotesk"/>
                <a:cs typeface="Aktiv Grotesk"/>
              </a:rPr>
              <a:t>Patching 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sz="2400" dirty="0">
                <a:latin typeface="Aktiv Grotesk"/>
                <a:ea typeface="Aktiv Grotesk"/>
                <a:cs typeface="Aktiv Grotesk"/>
              </a:rPr>
              <a:t>Pentesten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endParaRPr lang="nl-NL" sz="1500" dirty="0">
              <a:latin typeface="Aktiv Grotesk"/>
              <a:ea typeface="Aktiv Grotesk"/>
              <a:cs typeface="Aktiv Grotesk"/>
            </a:endParaRPr>
          </a:p>
          <a:p>
            <a:pPr>
              <a:lnSpc>
                <a:spcPct val="123000"/>
              </a:lnSpc>
              <a:spcBef>
                <a:spcPts val="1200"/>
              </a:spcBef>
            </a:pPr>
            <a:endParaRPr lang="nl-NL" sz="1500" dirty="0">
              <a:latin typeface="Aktiv Grotesk"/>
              <a:ea typeface="Aktiv Grotesk"/>
              <a:cs typeface="Aktiv Grotesk"/>
            </a:endParaRPr>
          </a:p>
          <a:p>
            <a:pPr marL="0" indent="0">
              <a:lnSpc>
                <a:spcPct val="123000"/>
              </a:lnSpc>
              <a:spcBef>
                <a:spcPts val="1200"/>
              </a:spcBef>
              <a:buNone/>
            </a:pP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14943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7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2A4E59-2F01-096C-7F4F-A15B17FF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5" r="28943"/>
          <a:stretch/>
        </p:blipFill>
        <p:spPr>
          <a:xfrm>
            <a:off x="2049414" y="10"/>
            <a:ext cx="7856584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0458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A1834-6047-49F6-9F67-82402C01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0"/>
            <a:ext cx="3105529" cy="1899912"/>
          </a:xfrm>
        </p:spPr>
        <p:txBody>
          <a:bodyPr>
            <a:normAutofit/>
          </a:bodyPr>
          <a:lstStyle/>
          <a:p>
            <a:r>
              <a:rPr lang="nl-NL" sz="3300" dirty="0"/>
              <a:t>Niet-technische maatregelen</a:t>
            </a: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6710-04DB-49B7-BEFF-2F9381F4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88" y="2132696"/>
            <a:ext cx="4284476" cy="42653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dirty="0">
                <a:latin typeface="Aktiv Grotesk"/>
                <a:ea typeface="Aktiv Grotesk"/>
                <a:cs typeface="Aktiv Grotesk"/>
              </a:rPr>
              <a:t>Risicobewustzijn en expertise</a:t>
            </a:r>
          </a:p>
          <a:p>
            <a:pPr>
              <a:lnSpc>
                <a:spcPct val="123000"/>
              </a:lnSpc>
              <a:spcBef>
                <a:spcPts val="1200"/>
              </a:spcBef>
            </a:pPr>
            <a:r>
              <a:rPr lang="nl-NL" dirty="0">
                <a:latin typeface="Aktiv Grotesk"/>
                <a:ea typeface="Aktiv Grotesk"/>
                <a:cs typeface="Aktiv Grotesk"/>
              </a:rPr>
              <a:t>Gevoel van urgentie bij top management</a:t>
            </a:r>
          </a:p>
          <a:p>
            <a:pPr>
              <a:lnSpc>
                <a:spcPct val="123000"/>
              </a:lnSpc>
              <a:spcBef>
                <a:spcPts val="1200"/>
              </a:spcBef>
              <a:buFontTx/>
              <a:buChar char="-"/>
            </a:pPr>
            <a:r>
              <a:rPr lang="nl-NL" dirty="0">
                <a:latin typeface="Aktiv Grotesk"/>
                <a:ea typeface="Aktiv Grotesk"/>
                <a:cs typeface="Aktiv Grotesk"/>
              </a:rPr>
              <a:t>Ambassadeurs</a:t>
            </a:r>
          </a:p>
          <a:p>
            <a:pPr>
              <a:lnSpc>
                <a:spcPct val="123000"/>
              </a:lnSpc>
              <a:spcBef>
                <a:spcPts val="1200"/>
              </a:spcBef>
              <a:buFontTx/>
              <a:buChar char="-"/>
            </a:pPr>
            <a:r>
              <a:rPr lang="nl-NL" dirty="0">
                <a:latin typeface="Aktiv Grotesk"/>
                <a:ea typeface="Aktiv Grotesk"/>
                <a:cs typeface="Aktiv Grotesk"/>
              </a:rPr>
              <a:t>Accountant / wetgeving</a:t>
            </a:r>
          </a:p>
          <a:p>
            <a:pPr>
              <a:lnSpc>
                <a:spcPct val="123000"/>
              </a:lnSpc>
              <a:spcBef>
                <a:spcPts val="1200"/>
              </a:spcBef>
              <a:buFontTx/>
              <a:buChar char="-"/>
            </a:pPr>
            <a:r>
              <a:rPr lang="nl-NL" dirty="0">
                <a:latin typeface="Aktiv Grotesk"/>
                <a:ea typeface="Aktiv Grotesk"/>
                <a:cs typeface="Aktiv Grotesk"/>
              </a:rPr>
              <a:t>Business cases ontwikkelen </a:t>
            </a:r>
          </a:p>
          <a:p>
            <a:pPr marL="228600" lvl="1" indent="-228600">
              <a:lnSpc>
                <a:spcPct val="12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latin typeface="Aktiv Grotesk"/>
              </a:rPr>
              <a:t>Gebruik van een baseline voor cybersecurity (BIO/CSIR) </a:t>
            </a:r>
          </a:p>
          <a:p>
            <a:pPr marL="228600" lvl="1" indent="-228600">
              <a:lnSpc>
                <a:spcPct val="12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latin typeface="Aktiv Grotesk"/>
              </a:rPr>
              <a:t>Inrichten van een Information Security Management Systeem (ISMS)</a:t>
            </a:r>
            <a:endParaRPr lang="nl-NL" b="1" dirty="0">
              <a:effectLst/>
              <a:latin typeface="Aktiv Grotesk"/>
              <a:ea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16086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AD597F-1D73-48C2-8702-90D70321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05" b="-4"/>
          <a:stretch/>
        </p:blipFill>
        <p:spPr>
          <a:xfrm>
            <a:off x="5367923" y="1686886"/>
            <a:ext cx="4538077" cy="2504689"/>
          </a:xfrm>
          <a:custGeom>
            <a:avLst/>
            <a:gdLst/>
            <a:ahLst/>
            <a:cxnLst/>
            <a:rect l="l" t="t" r="r" b="b"/>
            <a:pathLst>
              <a:path w="5585325" h="2504689">
                <a:moveTo>
                  <a:pt x="3750470" y="0"/>
                </a:moveTo>
                <a:lnTo>
                  <a:pt x="5585325" y="0"/>
                </a:lnTo>
                <a:lnTo>
                  <a:pt x="5585325" y="2502787"/>
                </a:lnTo>
                <a:lnTo>
                  <a:pt x="4997928" y="2502787"/>
                </a:lnTo>
                <a:lnTo>
                  <a:pt x="4997928" y="2504689"/>
                </a:lnTo>
                <a:lnTo>
                  <a:pt x="0" y="2504689"/>
                </a:lnTo>
                <a:lnTo>
                  <a:pt x="1158367" y="4755"/>
                </a:lnTo>
                <a:lnTo>
                  <a:pt x="1084682" y="4755"/>
                </a:lnTo>
                <a:lnTo>
                  <a:pt x="1085177" y="3805"/>
                </a:lnTo>
                <a:lnTo>
                  <a:pt x="3750470" y="3805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3CC932-0F76-4710-B8AB-711294211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"/>
          <a:stretch/>
        </p:blipFill>
        <p:spPr>
          <a:xfrm>
            <a:off x="4364068" y="4355212"/>
            <a:ext cx="5541931" cy="2502788"/>
          </a:xfrm>
          <a:custGeom>
            <a:avLst/>
            <a:gdLst/>
            <a:ahLst/>
            <a:cxnLst/>
            <a:rect l="l" t="t" r="r" b="b"/>
            <a:pathLst>
              <a:path w="6820838" h="2502788">
                <a:moveTo>
                  <a:pt x="4985983" y="0"/>
                </a:moveTo>
                <a:lnTo>
                  <a:pt x="6820838" y="0"/>
                </a:lnTo>
                <a:lnTo>
                  <a:pt x="6820838" y="2502787"/>
                </a:lnTo>
                <a:lnTo>
                  <a:pt x="5946580" y="2502787"/>
                </a:lnTo>
                <a:lnTo>
                  <a:pt x="5946580" y="2502788"/>
                </a:lnTo>
                <a:lnTo>
                  <a:pt x="0" y="2502788"/>
                </a:lnTo>
                <a:lnTo>
                  <a:pt x="1159249" y="951"/>
                </a:lnTo>
                <a:lnTo>
                  <a:pt x="1235642" y="951"/>
                </a:lnTo>
                <a:lnTo>
                  <a:pt x="1236137" y="1"/>
                </a:lnTo>
                <a:lnTo>
                  <a:pt x="4985983" y="1"/>
                </a:lnTo>
                <a:close/>
              </a:path>
            </a:pathLst>
          </a:custGeom>
        </p:spPr>
      </p:pic>
      <p:sp>
        <p:nvSpPr>
          <p:cNvPr id="21" name="Freeform 37">
            <a:extLst>
              <a:ext uri="{FF2B5EF4-FFF2-40B4-BE49-F238E27FC236}">
                <a16:creationId xmlns:a16="http://schemas.microsoft.com/office/drawing/2014/main" id="{994E5FAA-BF82-4962-A900-F3826EEC9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6125647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CAD8-7CDD-4717-83B6-65051F67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23" y="197686"/>
            <a:ext cx="5792924" cy="1325563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Gemeenten ervaren vergelijkbare knelpunten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812867-2F63-4F80-8CA2-D74C75971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8985" y="0"/>
            <a:ext cx="3557015" cy="1511303"/>
          </a:xfrm>
          <a:custGeom>
            <a:avLst/>
            <a:gdLst>
              <a:gd name="connsiteX0" fmla="*/ 2088891 w 4377864"/>
              <a:gd name="connsiteY0" fmla="*/ 0 h 1511303"/>
              <a:gd name="connsiteX1" fmla="*/ 2487984 w 4377864"/>
              <a:gd name="connsiteY1" fmla="*/ 0 h 1511303"/>
              <a:gd name="connsiteX2" fmla="*/ 2582604 w 4377864"/>
              <a:gd name="connsiteY2" fmla="*/ 0 h 1511303"/>
              <a:gd name="connsiteX3" fmla="*/ 4377864 w 4377864"/>
              <a:gd name="connsiteY3" fmla="*/ 0 h 1511303"/>
              <a:gd name="connsiteX4" fmla="*/ 4377864 w 4377864"/>
              <a:gd name="connsiteY4" fmla="*/ 1511301 h 1511303"/>
              <a:gd name="connsiteX5" fmla="*/ 2986590 w 4377864"/>
              <a:gd name="connsiteY5" fmla="*/ 1511301 h 1511303"/>
              <a:gd name="connsiteX6" fmla="*/ 2986590 w 4377864"/>
              <a:gd name="connsiteY6" fmla="*/ 1511303 h 1511303"/>
              <a:gd name="connsiteX7" fmla="*/ 1191330 w 4377864"/>
              <a:gd name="connsiteY7" fmla="*/ 1511303 h 1511303"/>
              <a:gd name="connsiteX8" fmla="*/ 399093 w 4377864"/>
              <a:gd name="connsiteY8" fmla="*/ 1511303 h 1511303"/>
              <a:gd name="connsiteX9" fmla="*/ 0 w 4377864"/>
              <a:gd name="connsiteY9" fmla="*/ 1511303 h 1511303"/>
              <a:gd name="connsiteX10" fmla="*/ 697617 w 4377864"/>
              <a:gd name="connsiteY10" fmla="*/ 2 h 1511303"/>
              <a:gd name="connsiteX11" fmla="*/ 1096710 w 4377864"/>
              <a:gd name="connsiteY11" fmla="*/ 2 h 1511303"/>
              <a:gd name="connsiteX12" fmla="*/ 1191330 w 4377864"/>
              <a:gd name="connsiteY12" fmla="*/ 2 h 1511303"/>
              <a:gd name="connsiteX13" fmla="*/ 2088890 w 4377864"/>
              <a:gd name="connsiteY13" fmla="*/ 2 h 15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7864" h="1511303">
                <a:moveTo>
                  <a:pt x="2088891" y="0"/>
                </a:moveTo>
                <a:lnTo>
                  <a:pt x="2487984" y="0"/>
                </a:lnTo>
                <a:lnTo>
                  <a:pt x="2582604" y="0"/>
                </a:lnTo>
                <a:lnTo>
                  <a:pt x="4377864" y="0"/>
                </a:lnTo>
                <a:lnTo>
                  <a:pt x="4377864" y="1511301"/>
                </a:lnTo>
                <a:lnTo>
                  <a:pt x="2986590" y="1511301"/>
                </a:lnTo>
                <a:lnTo>
                  <a:pt x="2986590" y="1511303"/>
                </a:lnTo>
                <a:lnTo>
                  <a:pt x="1191330" y="1511303"/>
                </a:lnTo>
                <a:lnTo>
                  <a:pt x="399093" y="1511303"/>
                </a:lnTo>
                <a:lnTo>
                  <a:pt x="0" y="1511303"/>
                </a:lnTo>
                <a:lnTo>
                  <a:pt x="697617" y="2"/>
                </a:lnTo>
                <a:lnTo>
                  <a:pt x="1096710" y="2"/>
                </a:lnTo>
                <a:lnTo>
                  <a:pt x="1191330" y="2"/>
                </a:lnTo>
                <a:lnTo>
                  <a:pt x="2088890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680F-15A6-4A36-B2A6-398F2B8B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76" y="1844824"/>
            <a:ext cx="4716524" cy="4227067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endParaRPr lang="nl-NL" sz="1800" noProof="1">
              <a:solidFill>
                <a:srgbClr val="FFFFFE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b="1" noProof="1">
                <a:solidFill>
                  <a:srgbClr val="FFFFFE"/>
                </a:solidFill>
              </a:rPr>
              <a:t>1. Cybersecurity is niet goed ingebed in de organisatie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nl-NL" b="1" noProof="1">
              <a:solidFill>
                <a:srgbClr val="FFFFFE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b="1" noProof="1">
                <a:solidFill>
                  <a:srgbClr val="FFFFFE"/>
                </a:solidFill>
              </a:rPr>
              <a:t>2. Cybersecurity wordt technisch onvoldoende ingevuld</a:t>
            </a:r>
          </a:p>
          <a:p>
            <a:pPr marL="0" indent="0">
              <a:spcAft>
                <a:spcPts val="600"/>
              </a:spcAft>
              <a:buNone/>
            </a:pPr>
            <a:endParaRPr lang="nl-NL" b="1" noProof="1">
              <a:solidFill>
                <a:srgbClr val="FFFFFE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b="1" noProof="1">
                <a:solidFill>
                  <a:srgbClr val="FFFFFE"/>
                </a:solidFill>
              </a:rPr>
              <a:t>3. Doorontwikkeling kan cybersecurity onder druk zetten</a:t>
            </a:r>
          </a:p>
          <a:p>
            <a:pPr marL="0" indent="0">
              <a:spcAft>
                <a:spcPts val="600"/>
              </a:spcAft>
              <a:buNone/>
            </a:pPr>
            <a:endParaRPr lang="nl-NL" b="1" noProof="1">
              <a:solidFill>
                <a:srgbClr val="FFFFFE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b="1" noProof="1">
                <a:solidFill>
                  <a:srgbClr val="FFFFFE"/>
                </a:solidFill>
              </a:rPr>
              <a:t>4. Weinig gebruikgemaakt van good practices en geaccepteerde kaders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  <a:p>
            <a:pPr>
              <a:spcAft>
                <a:spcPts val="600"/>
              </a:spcAft>
              <a:buFontTx/>
              <a:buChar char="-"/>
            </a:pPr>
            <a:endParaRPr lang="nl-NL" sz="1800" noProof="1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59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e7eb5fd271471ceb031aa7637231df710576e42"/>
</p:tagLst>
</file>

<file path=ppt/theme/theme1.xml><?xml version="1.0" encoding="utf-8"?>
<a:theme xmlns:a="http://schemas.openxmlformats.org/drawingml/2006/main" name="3_Kantoorthema">
  <a:themeElements>
    <a:clrScheme name="HHS">
      <a:dk1>
        <a:sysClr val="windowText" lastClr="000000"/>
      </a:dk1>
      <a:lt1>
        <a:sysClr val="window" lastClr="FFFFFF"/>
      </a:lt1>
      <a:dk2>
        <a:srgbClr val="213343"/>
      </a:dk2>
      <a:lt2>
        <a:srgbClr val="E7E6E6"/>
      </a:lt2>
      <a:accent1>
        <a:srgbClr val="9EA700"/>
      </a:accent1>
      <a:accent2>
        <a:srgbClr val="213343"/>
      </a:accent2>
      <a:accent3>
        <a:srgbClr val="9EA700"/>
      </a:accent3>
      <a:accent4>
        <a:srgbClr val="213343"/>
      </a:accent4>
      <a:accent5>
        <a:srgbClr val="9EA700"/>
      </a:accent5>
      <a:accent6>
        <a:srgbClr val="213343"/>
      </a:accent6>
      <a:hlink>
        <a:srgbClr val="213343"/>
      </a:hlink>
      <a:folHlink>
        <a:srgbClr val="213343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213343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8D04C6EC4F7429E2A4C1BB1FA7247" ma:contentTypeVersion="11" ma:contentTypeDescription="Een nieuw document maken." ma:contentTypeScope="" ma:versionID="a78cbc053a95a3a78b892459f7efd8d8">
  <xsd:schema xmlns:xsd="http://www.w3.org/2001/XMLSchema" xmlns:xs="http://www.w3.org/2001/XMLSchema" xmlns:p="http://schemas.microsoft.com/office/2006/metadata/properties" xmlns:ns3="465b270a-b85b-4ec5-b194-97bf9c07ade8" xmlns:ns4="b00693d5-67e8-41e9-bf0d-d3f7b7e889a2" targetNamespace="http://schemas.microsoft.com/office/2006/metadata/properties" ma:root="true" ma:fieldsID="3f68a7b7c38aee2bedc7475c98bf53ab" ns3:_="" ns4:_="">
    <xsd:import namespace="465b270a-b85b-4ec5-b194-97bf9c07ade8"/>
    <xsd:import namespace="b00693d5-67e8-41e9-bf0d-d3f7b7e889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b270a-b85b-4ec5-b194-97bf9c07a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693d5-67e8-41e9-bf0d-d3f7b7e889a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0FB92-77D4-4E0F-BDD7-0C35831423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12006C-05A3-4CD9-9659-17C39BE24908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b00693d5-67e8-41e9-bf0d-d3f7b7e889a2"/>
    <ds:schemaRef ds:uri="465b270a-b85b-4ec5-b194-97bf9c07ade8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758F01-965E-48A5-A4DA-CF108FF0D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b270a-b85b-4ec5-b194-97bf9c07ade8"/>
    <ds:schemaRef ds:uri="b00693d5-67e8-41e9-bf0d-d3f7b7e889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21471</TotalTime>
  <Words>1382</Words>
  <Application>Microsoft Office PowerPoint</Application>
  <PresentationFormat>A4 (210 x 297 mm)</PresentationFormat>
  <Paragraphs>201</Paragraphs>
  <Slides>14</Slides>
  <Notes>14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Aktiv Grotesk</vt:lpstr>
      <vt:lpstr>Arial</vt:lpstr>
      <vt:lpstr>Arial Black</vt:lpstr>
      <vt:lpstr>Calibri</vt:lpstr>
      <vt:lpstr>Wingdings</vt:lpstr>
      <vt:lpstr>3_Kantoorthema</vt:lpstr>
      <vt:lpstr>Cyber secure smart cities</vt:lpstr>
      <vt:lpstr>Hoe wij naar smart city-systemen kijken</vt:lpstr>
      <vt:lpstr>Cyberincidenten smart city-systemen in Nederland</vt:lpstr>
      <vt:lpstr>Hoe kunnen deze cyberincidenten gebeuren?</vt:lpstr>
      <vt:lpstr>Actoren achter dreigingen smart city-systemen</vt:lpstr>
      <vt:lpstr>Cybersecurity van smart city-systemen</vt:lpstr>
      <vt:lpstr>Technische maatregelen</vt:lpstr>
      <vt:lpstr>Niet-technische maatregelen</vt:lpstr>
      <vt:lpstr>Gemeenten ervaren vergelijkbare knelpunten </vt:lpstr>
      <vt:lpstr>Verbeterpunten bij inrichting digitale veiligheid</vt:lpstr>
      <vt:lpstr>Conclusies</vt:lpstr>
      <vt:lpstr>PowerPoint-presentatie</vt:lpstr>
      <vt:lpstr>Architectuur en datastromen Crowd control systeem</vt:lpstr>
      <vt:lpstr>Architectuur en datastromen iVRI systeem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 veilige smart cities</dc:title>
  <dc:creator>Emiel Kerpershoek</dc:creator>
  <cp:lastModifiedBy>Emiel Kerpershoek</cp:lastModifiedBy>
  <cp:revision>54</cp:revision>
  <cp:lastPrinted>2023-11-24T12:53:40Z</cp:lastPrinted>
  <dcterms:created xsi:type="dcterms:W3CDTF">2022-10-06T12:53:58Z</dcterms:created>
  <dcterms:modified xsi:type="dcterms:W3CDTF">2023-11-29T12:35:49Z</dcterms:modified>
</cp:coreProperties>
</file>