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71" r:id="rId4"/>
    <p:sldId id="273" r:id="rId5"/>
    <p:sldId id="274" r:id="rId6"/>
    <p:sldId id="272" r:id="rId7"/>
  </p:sldIdLst>
  <p:sldSz cx="9144000" cy="6858000" type="screen4x3"/>
  <p:notesSz cx="6669088" cy="9926638"/>
  <p:embeddedFontLst>
    <p:embeddedFont>
      <p:font typeface="Source Sans Pro" panose="020B0503030403020204" pitchFamily="34" charset="0"/>
      <p:regular r:id="rId9"/>
      <p:bold r:id="rId10"/>
      <p:italic r:id="rId11"/>
      <p:boldItalic r:id="rId12"/>
    </p:embeddedFont>
    <p:embeddedFont>
      <p:font typeface="Oranda BT" panose="020A060303050503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816" autoAdjust="0"/>
  </p:normalViewPr>
  <p:slideViewPr>
    <p:cSldViewPr snapToGrid="0">
      <p:cViewPr varScale="1">
        <p:scale>
          <a:sx n="57" d="100"/>
          <a:sy n="57" d="100"/>
        </p:scale>
        <p:origin x="15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-307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CF478-719F-49F0-ADF3-358DCA558F98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4FA74-4F6D-4846-A69C-FAF75F1F78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7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atiebeveiligingsdienst.nl/nieuws/gemeenten-essentieel-onder-nis-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ng.nl/artikelen/nis2-nieuws-en-updates" TargetMode="External"/><Relationship Id="rId4" Type="http://schemas.openxmlformats.org/officeDocument/2006/relationships/hyperlink" Target="https://www.ncsc.nl/over-ncsc/wettelijke-taak/wat-gaat-de-nis2-richtlijn-betekenen-voor-uw-organisati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FA74-4F6D-4846-A69C-FAF75F1F780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61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FA74-4F6D-4846-A69C-FAF75F1F780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08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Hack</a:t>
            </a:r>
            <a:r>
              <a:rPr lang="nl-NL" baseline="0" dirty="0" smtClean="0"/>
              <a:t> aanval op </a:t>
            </a:r>
            <a:r>
              <a:rPr lang="nl-NL" baseline="0" dirty="0" err="1" smtClean="0"/>
              <a:t>Oekraiense</a:t>
            </a:r>
            <a:r>
              <a:rPr lang="nl-NL" baseline="0" dirty="0" smtClean="0"/>
              <a:t> stroomnetwerk (in 2016 en in 2022)</a:t>
            </a:r>
          </a:p>
          <a:p>
            <a:r>
              <a:rPr lang="nl-NL" dirty="0" smtClean="0"/>
              <a:t>Hack van Amerikaanse</a:t>
            </a:r>
            <a:r>
              <a:rPr lang="nl-NL" baseline="0" dirty="0" smtClean="0"/>
              <a:t> supermarkt keten Target via hun HVAC (</a:t>
            </a:r>
            <a:r>
              <a:rPr lang="nl-NL" baseline="0" dirty="0" err="1" smtClean="0"/>
              <a:t>heating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ventilation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airconditioning) leverancier. In 2014</a:t>
            </a:r>
          </a:p>
          <a:p>
            <a:r>
              <a:rPr lang="nl-NL" baseline="0" dirty="0" smtClean="0"/>
              <a:t>Maar ook </a:t>
            </a:r>
            <a:r>
              <a:rPr lang="nl-NL" baseline="0" dirty="0" smtClean="0"/>
              <a:t>malware gericht op platformen </a:t>
            </a:r>
            <a:r>
              <a:rPr lang="nl-NL" baseline="0" dirty="0" smtClean="0"/>
              <a:t>zoals </a:t>
            </a:r>
            <a:r>
              <a:rPr lang="nl-NL" baseline="0" dirty="0" err="1" smtClean="0"/>
              <a:t>NotPetya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Maersk</a:t>
            </a:r>
            <a:r>
              <a:rPr lang="nl-NL" baseline="0" dirty="0" smtClean="0"/>
              <a:t> en de Rotterdamse haven), </a:t>
            </a:r>
            <a:r>
              <a:rPr lang="nl-NL" baseline="0" dirty="0" err="1" smtClean="0"/>
              <a:t>WannaCry</a:t>
            </a:r>
            <a:r>
              <a:rPr lang="nl-NL" baseline="0" dirty="0" smtClean="0"/>
              <a:t> (Ziekenhuizen in Engeland), Lockergaga (Noorse aluminium fabriek Norsk Hydro</a:t>
            </a:r>
            <a:r>
              <a:rPr lang="nl-NL" baseline="0" dirty="0" smtClean="0"/>
              <a:t>) die gericht zijn op Microsoft software. </a:t>
            </a:r>
          </a:p>
          <a:p>
            <a:endParaRPr lang="nl-NL" baseline="0" dirty="0" smtClean="0"/>
          </a:p>
          <a:p>
            <a:r>
              <a:rPr lang="nl-NL" dirty="0" smtClean="0"/>
              <a:t>https://ibestuur.nl/artikel/digitale-veiligheid-van-smart-city-systemen/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FA74-4F6D-4846-A69C-FAF75F1F780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48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PvE</a:t>
            </a:r>
            <a:r>
              <a:rPr lang="nl-NL" dirty="0" smtClean="0"/>
              <a:t> parkeergarage Nijmegen</a:t>
            </a:r>
          </a:p>
          <a:p>
            <a:endParaRPr lang="nl-NL" dirty="0" smtClean="0"/>
          </a:p>
          <a:p>
            <a:r>
              <a:rPr lang="nl-NL" dirty="0" smtClean="0"/>
              <a:t>Overheid</a:t>
            </a:r>
            <a:r>
              <a:rPr lang="nl-NL" baseline="0" dirty="0" smtClean="0"/>
              <a:t> als klant: overheid is verantwoordelijk. Ook al besteed je de dienst uit: jij bent verantwoordelijk. </a:t>
            </a:r>
          </a:p>
          <a:p>
            <a:r>
              <a:rPr lang="nl-NL" baseline="0" dirty="0" smtClean="0"/>
              <a:t>Afspraken, afspraken, afspraken. Wat doen zij, wat doe jij. </a:t>
            </a:r>
            <a:r>
              <a:rPr lang="nl-NL" baseline="0" dirty="0" smtClean="0"/>
              <a:t>Het moet duidelijk zijn wie de eigenaar is van het systeem en de data. Wie bepaalt?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="1" baseline="0" dirty="0" smtClean="0"/>
              <a:t>Vragen</a:t>
            </a:r>
          </a:p>
          <a:p>
            <a:r>
              <a:rPr lang="nl-NL" baseline="0" dirty="0" smtClean="0"/>
              <a:t>Zorg er voor dat je de risico`s kent en praat met degene die weet hoe het werkt. De bouwer. </a:t>
            </a:r>
            <a:endParaRPr lang="nl-NL" baseline="0" dirty="0" smtClean="0"/>
          </a:p>
          <a:p>
            <a:r>
              <a:rPr lang="nl-NL" baseline="0" dirty="0" smtClean="0"/>
              <a:t>Onderaannemers of niet: ik praat met 1 persoon en die lost het op</a:t>
            </a:r>
          </a:p>
          <a:p>
            <a:r>
              <a:rPr lang="nl-NL" baseline="0" dirty="0" smtClean="0"/>
              <a:t>Wat is binnen scope en wat is buiten scope: inclusief dataverbindingen of niet, hoeveel transacties, welke koppelingen, welke tijden.</a:t>
            </a:r>
          </a:p>
          <a:p>
            <a:r>
              <a:rPr lang="nl-NL" baseline="0" dirty="0" smtClean="0"/>
              <a:t>Waar draait de software wie kan er bij, hoe weet ik dat die up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date is en blijft. (geen log4j wat is dat?)</a:t>
            </a:r>
          </a:p>
          <a:p>
            <a:r>
              <a:rPr lang="nl-NL" baseline="0" dirty="0" smtClean="0"/>
              <a:t>Vinden wij iets van de hardware die gebruikt wordt? Kunnen wij daar iets van vinden?</a:t>
            </a:r>
          </a:p>
          <a:p>
            <a:r>
              <a:rPr lang="nl-NL" baseline="0" dirty="0" smtClean="0"/>
              <a:t>Hoe wordt er getest?</a:t>
            </a:r>
          </a:p>
          <a:p>
            <a:r>
              <a:rPr lang="nl-NL" baseline="0" dirty="0" smtClean="0"/>
              <a:t>Hoe lang wordt de data bewaard? Welke data? </a:t>
            </a:r>
            <a:r>
              <a:rPr lang="nl-NL" baseline="0" dirty="0" smtClean="0">
                <a:solidFill>
                  <a:srgbClr val="FFFF00"/>
                </a:solidFill>
              </a:rPr>
              <a:t>Is dat nodig en waarom?</a:t>
            </a:r>
          </a:p>
          <a:p>
            <a:r>
              <a:rPr lang="nl-NL" baseline="0" dirty="0" smtClean="0"/>
              <a:t>Aan welke normen wordt voldaan? Zijn dat de juiste en hoe weet ik dat er aan voldaan wordt. </a:t>
            </a:r>
          </a:p>
          <a:p>
            <a:r>
              <a:rPr lang="nl-NL" baseline="0" dirty="0" smtClean="0"/>
              <a:t>De leverancier moet toegang reguleren maar de klant ook. </a:t>
            </a:r>
          </a:p>
          <a:p>
            <a:r>
              <a:rPr lang="nl-NL" baseline="0" dirty="0" smtClean="0"/>
              <a:t>Afspraken voor onderhoud. Wanneer gebeurt dit wel en wanneer niet. Altijd de laatste versie is lastig bij productie apparatuur i.v.m. testen en risico`s. Maar niet updaten kan ook niet. Hoe krijgt de monteur toegang? </a:t>
            </a:r>
          </a:p>
          <a:p>
            <a:r>
              <a:rPr lang="nl-NL" baseline="0" dirty="0" smtClean="0"/>
              <a:t>Pen </a:t>
            </a:r>
            <a:r>
              <a:rPr lang="nl-NL" baseline="0" dirty="0" err="1" smtClean="0"/>
              <a:t>testing</a:t>
            </a:r>
            <a:r>
              <a:rPr lang="nl-NL" baseline="0" dirty="0" smtClean="0"/>
              <a:t> maar ook rapporten ter beschikking stellen.</a:t>
            </a:r>
          </a:p>
          <a:p>
            <a:r>
              <a:rPr lang="nl-NL" baseline="0" dirty="0" err="1" smtClean="0"/>
              <a:t>Logging</a:t>
            </a:r>
            <a:r>
              <a:rPr lang="nl-NL" baseline="0" dirty="0" smtClean="0"/>
              <a:t> inrichten</a:t>
            </a:r>
          </a:p>
          <a:p>
            <a:r>
              <a:rPr lang="nl-NL" baseline="0" dirty="0" smtClean="0"/>
              <a:t>Continuïteit: wat gebeurt er bij een ramp aan de kant van de klant? En aan de kant van de leverancier? Waar mag ik op rekenen?</a:t>
            </a:r>
          </a:p>
          <a:p>
            <a:r>
              <a:rPr lang="nl-NL" baseline="0" dirty="0" smtClean="0"/>
              <a:t>En bij een (langdurige) storing?</a:t>
            </a:r>
          </a:p>
          <a:p>
            <a:r>
              <a:rPr lang="nl-NL" baseline="0" dirty="0" smtClean="0"/>
              <a:t>Wat als de leverancier failliet gaat? Wat gebeurt er dan met de spullen die wij gebruiken? En de data?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FA74-4F6D-4846-A69C-FAF75F1F780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9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Gemeenten essentieel onder NIS-2 </a:t>
            </a:r>
            <a:r>
              <a:rPr lang="nl-NL" dirty="0" smtClean="0">
                <a:hlinkClick r:id="rId4"/>
              </a:rPr>
              <a:t>–</a:t>
            </a:r>
            <a:r>
              <a:rPr lang="nl-NL" dirty="0" smtClean="0">
                <a:hlinkClick r:id="rId3"/>
              </a:rPr>
              <a:t> Informatiebeveiligingsdienst</a:t>
            </a:r>
            <a:r>
              <a:rPr lang="nl-NL" dirty="0" smtClean="0"/>
              <a:t> </a:t>
            </a:r>
            <a:r>
              <a:rPr lang="nl-NL" dirty="0" smtClean="0">
                <a:hlinkClick r:id="rId4"/>
              </a:rPr>
              <a:t>–</a:t>
            </a:r>
            <a:r>
              <a:rPr lang="nl-NL" dirty="0" smtClean="0"/>
              <a:t> verschil =</a:t>
            </a:r>
            <a:r>
              <a:rPr lang="nl-NL" baseline="0" dirty="0" smtClean="0"/>
              <a:t> toezicht vooraf dan wel achteraf, de norm is hetzelfde</a:t>
            </a:r>
            <a:endParaRPr lang="nl-NL" dirty="0" smtClean="0">
              <a:hlinkClick r:id="rId4"/>
            </a:endParaRPr>
          </a:p>
          <a:p>
            <a:r>
              <a:rPr lang="nl-NL" dirty="0" smtClean="0">
                <a:hlinkClick r:id="rId4"/>
              </a:rPr>
              <a:t>Wat gaat de NIS2 richtlijn betekenen voor uw organisatie? | Over het NCSC | Nationaal Cyber Security Centrum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NIS2: nieuws en updates | VNG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OT apparaten en OT netwerken</a:t>
            </a:r>
            <a:r>
              <a:rPr lang="nl-NL" baseline="0" dirty="0" smtClean="0"/>
              <a:t> (in het kader van transport, drink/afvalwater en afvalstoffen)</a:t>
            </a:r>
          </a:p>
          <a:p>
            <a:r>
              <a:rPr lang="nl-NL" baseline="0" dirty="0" smtClean="0"/>
              <a:t>Verantwoordelijkheid voor ketens bij de eindverantwoordelijke (vaak gemeente) dus leveranciersmanagement wordt belangrijker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FA74-4F6D-4846-A69C-FAF75F1F780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07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IEC 62443 door Rijkswaterstaat opgenomen in de CSIR (Cyber Security Implementatie Richtlijn)</a:t>
            </a:r>
            <a:endParaRPr lang="nl-NL" dirty="0" smtClean="0"/>
          </a:p>
          <a:p>
            <a:r>
              <a:rPr lang="nl-NL" dirty="0" smtClean="0"/>
              <a:t>Versie</a:t>
            </a:r>
            <a:r>
              <a:rPr lang="nl-NL" baseline="0" dirty="0" smtClean="0"/>
              <a:t> (lager volwassenheidsniveau) om op weg geholpen te worden is:</a:t>
            </a:r>
            <a:endParaRPr lang="nl-NL" dirty="0" smtClean="0"/>
          </a:p>
          <a:p>
            <a:r>
              <a:rPr lang="nl-NL" dirty="0" smtClean="0"/>
              <a:t>BIACS</a:t>
            </a:r>
            <a:r>
              <a:rPr lang="nl-NL" baseline="0" dirty="0" smtClean="0"/>
              <a:t> </a:t>
            </a:r>
            <a:r>
              <a:rPr lang="nl-NL" dirty="0" smtClean="0"/>
              <a:t>2022 (basismaatregelen voor cybersecurity</a:t>
            </a:r>
            <a:r>
              <a:rPr lang="nl-NL" baseline="0" dirty="0" smtClean="0"/>
              <a:t> van IACS) van ministerie van Infrastructuur en Waterstaat</a:t>
            </a:r>
          </a:p>
          <a:p>
            <a:r>
              <a:rPr lang="nl-NL" baseline="0" dirty="0" smtClean="0"/>
              <a:t>https://www.ncsc.nl/documenten/publicaties/2022/oktober/10/basismaatregelen-voor-cybersecurity-van-iacs</a:t>
            </a:r>
          </a:p>
          <a:p>
            <a:r>
              <a:rPr lang="en-US" dirty="0" smtClean="0"/>
              <a:t>ISAGCA </a:t>
            </a:r>
            <a:r>
              <a:rPr lang="en-US" dirty="0" smtClean="0"/>
              <a:t>Quick Start Guide FINAL</a:t>
            </a:r>
          </a:p>
          <a:p>
            <a:r>
              <a:rPr lang="en-US" dirty="0" smtClean="0"/>
              <a:t>https://gca.isa.org/hubfs/ISAGCA%20Quick%20Start%20Guide%20FINAL.pdf</a:t>
            </a:r>
          </a:p>
          <a:p>
            <a:endParaRPr lang="en-US" dirty="0" smtClean="0"/>
          </a:p>
          <a:p>
            <a:r>
              <a:rPr lang="en-US" dirty="0" err="1" smtClean="0"/>
              <a:t>Veronderstel</a:t>
            </a:r>
            <a:r>
              <a:rPr lang="en-US" dirty="0" smtClean="0"/>
              <a:t> niet dat je op de SaaS </a:t>
            </a:r>
            <a:r>
              <a:rPr lang="en-US" dirty="0" err="1" smtClean="0"/>
              <a:t>leverancier</a:t>
            </a:r>
            <a:r>
              <a:rPr lang="en-US" dirty="0" smtClean="0"/>
              <a:t>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terugvallen</a:t>
            </a:r>
            <a:r>
              <a:rPr lang="en-US" dirty="0" smtClean="0"/>
              <a:t> </a:t>
            </a:r>
            <a:r>
              <a:rPr lang="en-US" dirty="0" err="1" smtClean="0"/>
              <a:t>tenzij</a:t>
            </a:r>
            <a:r>
              <a:rPr lang="en-US" dirty="0" smtClean="0"/>
              <a:t> je</a:t>
            </a:r>
            <a:r>
              <a:rPr lang="en-US" baseline="0" dirty="0" smtClean="0"/>
              <a:t> dat </a:t>
            </a:r>
            <a:r>
              <a:rPr lang="en-US" baseline="0" dirty="0" err="1" smtClean="0"/>
              <a:t>hebt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afgesproken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komen</a:t>
            </a:r>
            <a:r>
              <a:rPr lang="en-US" baseline="0" dirty="0" smtClean="0"/>
              <a:t> bij jou als het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 </a:t>
            </a:r>
            <a:r>
              <a:rPr lang="en-US" baseline="0" dirty="0" smtClean="0"/>
              <a:t>bij de (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)</a:t>
            </a:r>
            <a:r>
              <a:rPr lang="en-US" baseline="0" dirty="0" err="1" smtClean="0"/>
              <a:t>aannemer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tenzij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Wat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je nog </a:t>
            </a:r>
            <a:r>
              <a:rPr lang="en-US" baseline="0" dirty="0" err="1" smtClean="0"/>
              <a:t>regelen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toegang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medewerkers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misschien</a:t>
            </a:r>
            <a:r>
              <a:rPr lang="en-US" baseline="0" dirty="0" smtClean="0"/>
              <a:t> een </a:t>
            </a:r>
            <a:r>
              <a:rPr lang="en-US" baseline="0" dirty="0" err="1" smtClean="0"/>
              <a:t>uitwijk</a:t>
            </a:r>
            <a:r>
              <a:rPr lang="en-US" baseline="0" dirty="0" smtClean="0"/>
              <a:t> contract, </a:t>
            </a:r>
          </a:p>
          <a:p>
            <a:r>
              <a:rPr lang="en-US" baseline="0" dirty="0" smtClean="0"/>
              <a:t>Worden er </a:t>
            </a:r>
            <a:r>
              <a:rPr lang="en-US" baseline="0" dirty="0" err="1" smtClean="0"/>
              <a:t>gevoelige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verzameld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gecombineerd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Het </a:t>
            </a:r>
            <a:r>
              <a:rPr lang="en-US" baseline="0" dirty="0" err="1" smtClean="0"/>
              <a:t>stadion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loopt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leeg</a:t>
            </a:r>
            <a:r>
              <a:rPr lang="en-US" baseline="0" dirty="0" smtClean="0"/>
              <a:t> er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aansturing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straatverlichting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. Kan dat?</a:t>
            </a:r>
          </a:p>
          <a:p>
            <a:r>
              <a:rPr lang="en-US" baseline="0" dirty="0" smtClean="0"/>
              <a:t>---------------------------------------------------------------------------------------------------------------------</a:t>
            </a:r>
          </a:p>
          <a:p>
            <a:endParaRPr lang="en-US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FA74-4F6D-4846-A69C-FAF75F1F780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72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A99B2-DBE3-44CE-AF6A-E936E348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200"/>
            <a:ext cx="7886700" cy="435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0BD4DBE-D1E9-4533-B91F-E0E266F96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4800"/>
          </a:xfrm>
        </p:spPr>
        <p:txBody>
          <a:bodyPr>
            <a:normAutofit/>
          </a:bodyPr>
          <a:lstStyle>
            <a:lvl1pPr>
              <a:defRPr sz="4000">
                <a:latin typeface="Oranda BT" panose="020A0603030505030204" pitchFamily="18" charset="0"/>
              </a:defRPr>
            </a:lvl1pPr>
          </a:lstStyle>
          <a:p>
            <a:r>
              <a:rPr lang="nl-NL" dirty="0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182432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Oranda BT" panose="020A0603030505030204" pitchFamily="18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28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00" y="1825200"/>
            <a:ext cx="7886700" cy="43524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BD4DBE-D1E9-4533-B91F-E0E266F96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4800"/>
          </a:xfrm>
        </p:spPr>
        <p:txBody>
          <a:bodyPr>
            <a:normAutofit/>
          </a:bodyPr>
          <a:lstStyle>
            <a:lvl1pPr>
              <a:defRPr sz="4000">
                <a:latin typeface="Oranda BT" panose="020A0603030505030204" pitchFamily="18" charset="0"/>
              </a:defRPr>
            </a:lvl1pPr>
          </a:lstStyle>
          <a:p>
            <a:r>
              <a:rPr lang="nl-NL" dirty="0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141299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00" y="1825200"/>
            <a:ext cx="7886700" cy="43524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BD4DBE-D1E9-4533-B91F-E0E266F96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4800"/>
          </a:xfrm>
        </p:spPr>
        <p:txBody>
          <a:bodyPr>
            <a:normAutofit/>
          </a:bodyPr>
          <a:lstStyle>
            <a:lvl1pPr>
              <a:defRPr sz="4000">
                <a:latin typeface="Oranda BT" panose="020A0603030505030204" pitchFamily="18" charset="0"/>
              </a:defRPr>
            </a:lvl1pPr>
          </a:lstStyle>
          <a:p>
            <a:r>
              <a:rPr lang="nl-NL" dirty="0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279114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opsom. &amp;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0400" y="1825200"/>
            <a:ext cx="3785400" cy="43524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BD4DBE-D1E9-4533-B91F-E0E266F96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4800"/>
          </a:xfrm>
        </p:spPr>
        <p:txBody>
          <a:bodyPr>
            <a:normAutofit/>
          </a:bodyPr>
          <a:lstStyle>
            <a:lvl1pPr>
              <a:defRPr sz="4000">
                <a:latin typeface="Oranda BT" panose="020A0603030505030204" pitchFamily="18" charset="0"/>
              </a:defRPr>
            </a:lvl1pPr>
          </a:lstStyle>
          <a:p>
            <a:r>
              <a:rPr lang="nl-NL" dirty="0"/>
              <a:t>&lt;Titel&gt;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B07E152-0939-44B6-A2E3-8C1DB7A8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200"/>
            <a:ext cx="3785400" cy="435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392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. &amp;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00" y="1825200"/>
            <a:ext cx="3785400" cy="43524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BD4DBE-D1E9-4533-B91F-E0E266F96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4800"/>
          </a:xfrm>
        </p:spPr>
        <p:txBody>
          <a:bodyPr>
            <a:normAutofit/>
          </a:bodyPr>
          <a:lstStyle>
            <a:lvl1pPr>
              <a:defRPr sz="4000">
                <a:latin typeface="Oranda BT" panose="020A0603030505030204" pitchFamily="18" charset="0"/>
              </a:defRPr>
            </a:lvl1pPr>
          </a:lstStyle>
          <a:p>
            <a:r>
              <a:rPr lang="nl-NL" dirty="0"/>
              <a:t>&lt;Titel&gt;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B07E152-0939-44B6-A2E3-8C1DB7A8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400" y="1825200"/>
            <a:ext cx="3785400" cy="435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78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maximaal 5 wo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0">
            <a:extLst>
              <a:ext uri="{FF2B5EF4-FFF2-40B4-BE49-F238E27FC236}">
                <a16:creationId xmlns:a16="http://schemas.microsoft.com/office/drawing/2014/main" id="{0BAB7672-6049-4CFD-B7A0-FBF2BA7ED7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3D06A-9607-4F25-8CD9-9BF8F01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34F178-ABDB-4C79-95D7-153C2A58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743BF7-4030-4CEE-8584-4FDE9D8A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807667-C969-401F-9F1B-339C16FBA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5502276"/>
            <a:ext cx="7886700" cy="728663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A50931"/>
                </a:solidFill>
              </a:defRPr>
            </a:lvl1pPr>
            <a:lvl2pPr>
              <a:defRPr sz="3600" b="0">
                <a:solidFill>
                  <a:srgbClr val="A50931"/>
                </a:solidFill>
              </a:defRPr>
            </a:lvl2pPr>
            <a:lvl3pPr>
              <a:defRPr sz="3600" b="0">
                <a:solidFill>
                  <a:srgbClr val="A50931"/>
                </a:solidFill>
              </a:defRPr>
            </a:lvl3pPr>
            <a:lvl4pPr>
              <a:defRPr sz="3600" b="0">
                <a:solidFill>
                  <a:srgbClr val="A50931"/>
                </a:solidFill>
              </a:defRPr>
            </a:lvl4pPr>
            <a:lvl5pPr>
              <a:defRPr sz="3600" b="0">
                <a:solidFill>
                  <a:srgbClr val="A5093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132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kom 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FD0E31C-684F-4F63-9003-DD693302E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3011D0-CBC3-4400-89CD-5DAF1BE96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88000"/>
            <a:ext cx="6858000" cy="1728000"/>
          </a:xfrm>
        </p:spPr>
        <p:txBody>
          <a:bodyPr anchor="b"/>
          <a:lstStyle>
            <a:lvl1pPr algn="ctr">
              <a:spcAft>
                <a:spcPts val="0"/>
              </a:spcAft>
              <a:defRPr sz="3000" b="0" i="1" cap="none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nl-NL" dirty="0"/>
              <a:t>&lt;Welkom bij&gt;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D462F5-4990-45CF-9E79-8E8AE6F851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186000"/>
            <a:ext cx="6858000" cy="2484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000" b="1" i="0" baseline="0">
                <a:solidFill>
                  <a:schemeClr val="bg1"/>
                </a:solidFill>
                <a:latin typeface="Oranda BT" panose="020A0603030505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&lt;Kopregel onderwerp&gt;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68E06-AD91-4DC5-9ECC-8E404E09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DB93A-554D-45EA-8659-AB7B9016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20BF7-365F-4846-A5F6-563F8E2E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64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kom Onderwerp Spre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011D0-CBC3-4400-89CD-5DAF1BE96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88000"/>
            <a:ext cx="6858000" cy="1728000"/>
          </a:xfrm>
        </p:spPr>
        <p:txBody>
          <a:bodyPr anchor="b"/>
          <a:lstStyle>
            <a:lvl1pPr algn="ctr">
              <a:spcAft>
                <a:spcPts val="0"/>
              </a:spcAft>
              <a:defRPr sz="3000" baseline="0">
                <a:latin typeface="Oranda BT" panose="020A0603030505030204" pitchFamily="18" charset="0"/>
              </a:defRPr>
            </a:lvl1pPr>
          </a:lstStyle>
          <a:p>
            <a:r>
              <a:rPr lang="nl-NL" dirty="0"/>
              <a:t>&lt;Kopregel onderwerp&gt;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D462F5-4990-45CF-9E79-8E8AE6F851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276000"/>
            <a:ext cx="6858000" cy="684000"/>
          </a:xfrm>
        </p:spPr>
        <p:txBody>
          <a:bodyPr anchor="b" anchorCtr="0"/>
          <a:lstStyle>
            <a:lvl1pPr marL="0" indent="0" algn="ctr">
              <a:buNone/>
              <a:defRPr sz="1800">
                <a:solidFill>
                  <a:srgbClr val="A5093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&lt;Spreker&gt;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68E06-AD91-4DC5-9ECC-8E404E09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DB93A-554D-45EA-8659-AB7B9016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20BF7-365F-4846-A5F6-563F8E2E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2B0F551-592D-499E-B80B-6CCBD29FC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320000"/>
            <a:ext cx="6858000" cy="576000"/>
          </a:xfrm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dirty="0"/>
              <a:t>&lt;Datum&gt;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BA1CCC0-57F9-4F25-AB8A-4D3C9CC20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076000"/>
            <a:ext cx="6858000" cy="594000"/>
          </a:xfrm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dirty="0"/>
              <a:t>&lt;Locatie&gt;</a:t>
            </a:r>
          </a:p>
        </p:txBody>
      </p:sp>
    </p:spTree>
    <p:extLst>
      <p:ext uri="{BB962C8B-B14F-4D97-AF65-F5344CB8AC3E}">
        <p14:creationId xmlns:p14="http://schemas.microsoft.com/office/powerpoint/2010/main" val="121312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310B41-216F-42D4-8260-96B1466F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600"/>
            <a:ext cx="78867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BE8EC6-81F5-4026-A5FB-DAFD4FAD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200"/>
            <a:ext cx="78867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7EC651-EB04-4183-BCF7-8F0DB3D1E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E437-68E7-4188-98CD-63A47E2716DD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4B255E-26C9-4495-A430-F808FFDA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F9C50B-6D48-4F01-BF06-CA596A9D3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AA42-7E76-4046-8C35-7802D7326F9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127F5C-1477-4DE8-B202-BC3D882819B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8000"/>
            <a:ext cx="9153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3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9" r:id="rId2"/>
    <p:sldLayoutId id="2147483661" r:id="rId3"/>
    <p:sldLayoutId id="2147483662" r:id="rId4"/>
    <p:sldLayoutId id="2147483666" r:id="rId5"/>
    <p:sldLayoutId id="2147483667" r:id="rId6"/>
    <p:sldLayoutId id="2147483668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Oranda BT" panose="020A0603030505030204" pitchFamily="18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509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C5254-CABB-42F8-8802-D4F50980C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Aanbesteden van operationele technologie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89528B-349B-4C70-8F98-15DA82D51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Smart City </a:t>
            </a:r>
            <a:r>
              <a:rPr lang="nl-NL" dirty="0" err="1" smtClean="0"/>
              <a:t>Plaza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sz="2400" dirty="0" smtClean="0"/>
              <a:t>30 november 2023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769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00EDF-10A5-4594-B458-15CBFBE22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935D23-4908-4CDA-AB36-4AC4C8106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Esther Zijlstra, CISO gemeente Nijmegen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B1201A-85FE-4DF9-8130-F6406E135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4014000"/>
            <a:ext cx="6858000" cy="576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4B43C1-DBF7-4759-B1D2-1472F07F5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0" y="4590000"/>
            <a:ext cx="7058298" cy="594000"/>
          </a:xfrm>
        </p:spPr>
        <p:txBody>
          <a:bodyPr>
            <a:normAutofit/>
          </a:bodyPr>
          <a:lstStyle/>
          <a:p>
            <a:r>
              <a:rPr lang="nl-NL" sz="1800" dirty="0" smtClean="0"/>
              <a:t>Zoetermeer</a:t>
            </a:r>
            <a:endParaRPr lang="nl-NL" sz="18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4320000"/>
            <a:ext cx="3186207" cy="21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655" y="365125"/>
            <a:ext cx="8008883" cy="643868"/>
          </a:xfrm>
        </p:spPr>
        <p:txBody>
          <a:bodyPr>
            <a:normAutofit/>
          </a:bodyPr>
          <a:lstStyle/>
          <a:p>
            <a:r>
              <a:rPr lang="nl-NL" dirty="0" smtClean="0"/>
              <a:t>Beschermen van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619298" y="4572000"/>
            <a:ext cx="4524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Veiligheid van medewerkers, burgers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Schade aan milieu, apparatuur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Verlies van vertrouwen, reputatie,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 data, geld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Aansprakelijkheid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058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3600"/>
            <a:ext cx="7810500" cy="1065150"/>
          </a:xfrm>
        </p:spPr>
        <p:txBody>
          <a:bodyPr/>
          <a:lstStyle/>
          <a:p>
            <a:r>
              <a:rPr lang="nl-NL" dirty="0" smtClean="0"/>
              <a:t>Voorbeeld: parkeergarage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8650" y="4319751"/>
            <a:ext cx="566873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1 contactpersoon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Scope: wat hoort bij de parkeerdienst en wat niet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Waar is de software, en de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Wat mag en moet de klant (inrichten)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Wat mag en moet de leverancier (onderhoud)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Wordt voldaan aan relevante normen?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 Afspraken rond continuïteit.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340" y="624608"/>
            <a:ext cx="3580743" cy="913407"/>
          </a:xfrm>
        </p:spPr>
        <p:txBody>
          <a:bodyPr/>
          <a:lstStyle/>
          <a:p>
            <a:r>
              <a:rPr lang="nl-NL" dirty="0" smtClean="0"/>
              <a:t>Wettelijk kader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1715"/>
            <a:ext cx="6279083" cy="33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4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85758"/>
          </a:xfrm>
        </p:spPr>
        <p:txBody>
          <a:bodyPr/>
          <a:lstStyle/>
          <a:p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28650" y="2569778"/>
            <a:ext cx="7886700" cy="360782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Wat neem je mee:</a:t>
            </a:r>
          </a:p>
          <a:p>
            <a:pPr marL="0" indent="0">
              <a:buNone/>
            </a:pPr>
            <a:r>
              <a:rPr lang="nl-NL" dirty="0" smtClean="0"/>
              <a:t>Afspraken, afspraken, afspraken</a:t>
            </a:r>
          </a:p>
          <a:p>
            <a:pPr marL="0" indent="0">
              <a:buNone/>
            </a:pPr>
            <a:r>
              <a:rPr lang="nl-NL" dirty="0" smtClean="0"/>
              <a:t>Weet wat in het contract valt </a:t>
            </a:r>
          </a:p>
          <a:p>
            <a:pPr marL="0" indent="0">
              <a:buNone/>
            </a:pPr>
            <a:r>
              <a:rPr lang="nl-NL" dirty="0"/>
              <a:t>(</a:t>
            </a:r>
            <a:r>
              <a:rPr lang="nl-NL" dirty="0" smtClean="0"/>
              <a:t>en wat dus ook niet, dat moet je nog regelen)</a:t>
            </a:r>
          </a:p>
          <a:p>
            <a:pPr marL="0" indent="0">
              <a:buNone/>
            </a:pPr>
            <a:r>
              <a:rPr lang="nl-NL" dirty="0" smtClean="0"/>
              <a:t>Weet wat gevoelig is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(waar je extra afspraken voor moet maken)</a:t>
            </a:r>
          </a:p>
          <a:p>
            <a:pPr marL="0" indent="0">
              <a:buNone/>
            </a:pPr>
            <a:r>
              <a:rPr lang="nl-NL" dirty="0" smtClean="0"/>
              <a:t>Weet waar je op terug kunt vallen als het mis gaat</a:t>
            </a:r>
          </a:p>
          <a:p>
            <a:pPr marL="0" indent="0">
              <a:buNone/>
            </a:pPr>
            <a:r>
              <a:rPr lang="nl-NL" dirty="0" smtClean="0"/>
              <a:t>(heb je </a:t>
            </a:r>
            <a:r>
              <a:rPr lang="nl-NL" smtClean="0"/>
              <a:t>een vangnet?)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05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N Powerpoint Standaard">
  <a:themeElements>
    <a:clrScheme name="Huisstijl">
      <a:dk1>
        <a:sysClr val="windowText" lastClr="000000"/>
      </a:dk1>
      <a:lt1>
        <a:sysClr val="window" lastClr="FFFFFF"/>
      </a:lt1>
      <a:dk2>
        <a:srgbClr val="A90A2E"/>
      </a:dk2>
      <a:lt2>
        <a:srgbClr val="DCA09B"/>
      </a:lt2>
      <a:accent1>
        <a:srgbClr val="C76667"/>
      </a:accent1>
      <a:accent2>
        <a:srgbClr val="03A9F4"/>
      </a:accent2>
      <a:accent3>
        <a:srgbClr val="B0D0EF"/>
      </a:accent3>
      <a:accent4>
        <a:srgbClr val="61B5A5"/>
      </a:accent4>
      <a:accent5>
        <a:srgbClr val="B8DAD4"/>
      </a:accent5>
      <a:accent6>
        <a:srgbClr val="F57C00"/>
      </a:accent6>
      <a:hlink>
        <a:srgbClr val="878787"/>
      </a:hlink>
      <a:folHlink>
        <a:srgbClr val="B5B4B4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ard" id="{B3F680CE-E19B-4BD3-A138-BC3BFFEFF4F3}" vid="{A3919A72-D503-497D-AB37-956D993EB59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GN Powerpoint Standaard</Template>
  <TotalTime>0</TotalTime>
  <Words>756</Words>
  <Application>Microsoft Office PowerPoint</Application>
  <PresentationFormat>Diavoorstelling (4:3)</PresentationFormat>
  <Paragraphs>85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Source Sans Pro</vt:lpstr>
      <vt:lpstr>Arial</vt:lpstr>
      <vt:lpstr>Oranda BT</vt:lpstr>
      <vt:lpstr>Calibri</vt:lpstr>
      <vt:lpstr>Wingdings</vt:lpstr>
      <vt:lpstr>GN Powerpoint Standaard</vt:lpstr>
      <vt:lpstr>Aanbesteden van operationele technologie</vt:lpstr>
      <vt:lpstr>Presentatie</vt:lpstr>
      <vt:lpstr>Beschermen van</vt:lpstr>
      <vt:lpstr>Voorbeeld: parkeergarage</vt:lpstr>
      <vt:lpstr>Wettelijk kader</vt:lpstr>
      <vt:lpstr>Tips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2023-03-23T08:29:20Z</dcterms:created>
  <dcterms:modified xsi:type="dcterms:W3CDTF">2023-11-29T15:41:48Z</dcterms:modified>
</cp:coreProperties>
</file>