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72" r:id="rId5"/>
    <p:sldId id="274" r:id="rId6"/>
    <p:sldId id="273"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C4731D8-75B4-4388-B307-78EDB9D6EFF3}">
          <p14:sldIdLst>
            <p14:sldId id="256"/>
            <p14:sldId id="268"/>
            <p14:sldId id="271"/>
            <p14:sldId id="272"/>
            <p14:sldId id="274"/>
            <p14:sldId id="273"/>
          </p14:sldIdLst>
        </p14:section>
        <p14:section name="Naamloze sectie" id="{3B9776E3-0105-4A87-AB95-CF5B3C93F5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5" d="100"/>
          <a:sy n="145" d="100"/>
        </p:scale>
        <p:origin x="114" y="7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0ECF9-D0A9-30AA-866E-3C19718A25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E89A98B-92A4-E142-809C-4D9206037C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DD75A57-F975-63B8-F67E-6E89F1B96447}"/>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ECAE36D9-CDBC-0FFF-016B-FFCEDA3050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773C87-5638-EEB6-7484-65FB5906596F}"/>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357332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7D14-8B7C-84D6-6ADC-0531FAE12D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302C53-F297-9322-0CB0-7C0EF16D16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F91D5-08CB-A769-74FE-B08D8E2A2A6E}"/>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558DE060-4487-52C3-2B59-2994C59653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96F857-8E3D-FFB9-072E-6CEFC98CF5E1}"/>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201737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D2B1DAC-13D6-83C1-06D8-16B6AAC0A7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A752B96-5DD2-9A80-CB01-BDA27D8699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623EB3-C83E-92C9-7C14-A0256C6A4D4D}"/>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8AE67AF1-67E7-77E0-56C7-E2A98DD354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EDB7ED-EAEF-5975-5F42-2B449F77034E}"/>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338021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3B59C-D2C1-8F25-19BD-CF390577E5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FC083F2-FAD5-0173-E6D8-459FBF4C5E5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B79CBA-A96F-2E47-7252-D5FDDB1F0269}"/>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7D74F431-8D93-DF51-70EF-07EF546C7A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5A0478-8B67-8B61-A4C5-8D8EECAC03C6}"/>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371110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91BD7-EC9A-E35E-2A03-E8CC5731031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7687C97-1BFC-D674-2BBF-A573A820B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0898FD-BCFE-AF35-F4CF-3130CE708759}"/>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179137F0-6731-59B4-7370-F67E59E62F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407733-021D-FB2E-D77D-9BB3E84F2F40}"/>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154328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42CC2-5A19-0AF0-6190-D79FEBDC0A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07D504-2A29-084C-9C03-0DDB11AB08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F6133BA-9409-C31C-8BFB-7E13192831E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51E13C8-D7D1-2D44-1A7B-5C08318E736F}"/>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38AC8902-D6B7-C180-1DC2-72C75AEDEA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3BF1E5-173D-0B2E-8727-586F22CDEE4C}"/>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86640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5E5C41-6AF1-67A9-94D2-EB3F3A6F5E9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13FA1F3-532E-80D4-197E-C0034F7B6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43155B-144F-613E-C18D-E432DD581E8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C6144B-8B39-D7B0-96FA-DFD9405B5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E2AB70-C609-5F51-C180-69175CE726B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18A4DD-D74E-0EAA-AFF8-9C70685C2703}"/>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8" name="Tijdelijke aanduiding voor voettekst 7">
            <a:extLst>
              <a:ext uri="{FF2B5EF4-FFF2-40B4-BE49-F238E27FC236}">
                <a16:creationId xmlns:a16="http://schemas.microsoft.com/office/drawing/2014/main" id="{22DF6CA2-5835-16F7-029A-A10387F4ED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0847288-41F9-BD7A-AD20-828FE55F9EA4}"/>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248834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7D15B-AFFB-A91C-0DDD-58FCB9080F4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EFEE0D9-569C-B034-4DC0-4488CC50CACC}"/>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4" name="Tijdelijke aanduiding voor voettekst 3">
            <a:extLst>
              <a:ext uri="{FF2B5EF4-FFF2-40B4-BE49-F238E27FC236}">
                <a16:creationId xmlns:a16="http://schemas.microsoft.com/office/drawing/2014/main" id="{1BC1BE1C-B5A9-CF7F-5D45-5AA7842568A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EDDB35-4CCD-B8FD-B057-537E82BB60AF}"/>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59007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9ED2FDB-2764-E4DD-38D4-2B1D95EE0E65}"/>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3" name="Tijdelijke aanduiding voor voettekst 2">
            <a:extLst>
              <a:ext uri="{FF2B5EF4-FFF2-40B4-BE49-F238E27FC236}">
                <a16:creationId xmlns:a16="http://schemas.microsoft.com/office/drawing/2014/main" id="{D50577CF-6707-41C7-A7BD-B856AF405DC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13CE6F4-FD78-8C3B-5598-FF89C7678DB6}"/>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165198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E5F11-484B-283D-3B6C-6E38BF051A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75B4A68-286C-1729-DAD3-D2AF58D7D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52DFF6-B51A-8EEF-67B9-9C32EBEE4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17D3E0-C2EE-5B21-2B3A-A00DF9CA9498}"/>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E1080445-4397-0650-CB01-D5E6FF6351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41BE33-84F8-929F-D8CC-0D4C86619414}"/>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420287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98330-E414-F0B3-0B18-388E91D8A4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2898E5A-26FE-629B-DDF7-3FAB1214D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056E9D6-2FDE-2D73-CBA6-633E8F054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8FFAA9-E69A-1A21-EB5D-45BFF973A5DC}"/>
              </a:ext>
            </a:extLst>
          </p:cNvPr>
          <p:cNvSpPr>
            <a:spLocks noGrp="1"/>
          </p:cNvSpPr>
          <p:nvPr>
            <p:ph type="dt" sz="half" idx="10"/>
          </p:nvPr>
        </p:nvSpPr>
        <p:spPr/>
        <p:txBody>
          <a:bodyPr/>
          <a:lstStyle/>
          <a:p>
            <a:fld id="{2042C7A3-7265-42FB-89EE-66B5644B0EF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851E9886-FD33-1631-EA90-9EE3E9739E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BB134B-31E3-B065-7BFC-7EE4D0C494A6}"/>
              </a:ext>
            </a:extLst>
          </p:cNvPr>
          <p:cNvSpPr>
            <a:spLocks noGrp="1"/>
          </p:cNvSpPr>
          <p:nvPr>
            <p:ph type="sldNum" sz="quarter" idx="12"/>
          </p:nvPr>
        </p:nvSpPr>
        <p:spPr/>
        <p:txBody>
          <a:bodyPr/>
          <a:lstStyle/>
          <a:p>
            <a:fld id="{C733127D-765F-4F38-A010-EB343662008F}" type="slidenum">
              <a:rPr lang="nl-NL" smtClean="0"/>
              <a:t>‹nr.›</a:t>
            </a:fld>
            <a:endParaRPr lang="nl-NL"/>
          </a:p>
        </p:txBody>
      </p:sp>
    </p:spTree>
    <p:extLst>
      <p:ext uri="{BB962C8B-B14F-4D97-AF65-F5344CB8AC3E}">
        <p14:creationId xmlns:p14="http://schemas.microsoft.com/office/powerpoint/2010/main" val="156110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5B9352-4116-4A7A-4FA7-FFDE5C99D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48068C-699D-CB17-86BC-E669D6244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351EAA-A4FF-E814-552C-808F5814C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2C7A3-7265-42FB-89EE-66B5644B0EF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631BCDE9-EEBA-A932-2AD3-CB3B1C8FB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AC3E6E4-602A-F53A-7108-77CB899F1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127D-765F-4F38-A010-EB343662008F}" type="slidenum">
              <a:rPr lang="nl-NL" smtClean="0"/>
              <a:t>‹nr.›</a:t>
            </a:fld>
            <a:endParaRPr lang="nl-NL"/>
          </a:p>
        </p:txBody>
      </p:sp>
    </p:spTree>
    <p:extLst>
      <p:ext uri="{BB962C8B-B14F-4D97-AF65-F5344CB8AC3E}">
        <p14:creationId xmlns:p14="http://schemas.microsoft.com/office/powerpoint/2010/main" val="23894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6800211-7C0A-E83D-F7F5-DC6389D664A6}"/>
              </a:ext>
            </a:extLst>
          </p:cNvPr>
          <p:cNvPicPr>
            <a:picLocks noChangeAspect="1"/>
          </p:cNvPicPr>
          <p:nvPr/>
        </p:nvPicPr>
        <p:blipFill>
          <a:blip r:embed="rId2"/>
          <a:stretch>
            <a:fillRect/>
          </a:stretch>
        </p:blipFill>
        <p:spPr>
          <a:xfrm>
            <a:off x="0" y="-1145446"/>
            <a:ext cx="12192000" cy="9148892"/>
          </a:xfrm>
          <a:prstGeom prst="rect">
            <a:avLst/>
          </a:prstGeom>
        </p:spPr>
      </p:pic>
      <p:sp>
        <p:nvSpPr>
          <p:cNvPr id="2" name="Titel 1">
            <a:extLst>
              <a:ext uri="{FF2B5EF4-FFF2-40B4-BE49-F238E27FC236}">
                <a16:creationId xmlns:a16="http://schemas.microsoft.com/office/drawing/2014/main" id="{870038C8-7F15-AB4D-1284-B64608604488}"/>
              </a:ext>
            </a:extLst>
          </p:cNvPr>
          <p:cNvSpPr>
            <a:spLocks noGrp="1"/>
          </p:cNvSpPr>
          <p:nvPr>
            <p:ph type="ctrTitle"/>
          </p:nvPr>
        </p:nvSpPr>
        <p:spPr/>
        <p:txBody>
          <a:bodyPr/>
          <a:lstStyle/>
          <a:p>
            <a:r>
              <a:rPr lang="nl-NL" dirty="0">
                <a:solidFill>
                  <a:schemeClr val="accent4">
                    <a:lumMod val="60000"/>
                    <a:lumOff val="40000"/>
                  </a:schemeClr>
                </a:solidFill>
              </a:rPr>
              <a:t>Cybersecurity in de openbare ruimte</a:t>
            </a:r>
          </a:p>
        </p:txBody>
      </p:sp>
      <p:sp>
        <p:nvSpPr>
          <p:cNvPr id="3" name="Ondertitel 2">
            <a:extLst>
              <a:ext uri="{FF2B5EF4-FFF2-40B4-BE49-F238E27FC236}">
                <a16:creationId xmlns:a16="http://schemas.microsoft.com/office/drawing/2014/main" id="{79C71A7F-2484-DDA1-A54B-3DDB95631CD3}"/>
              </a:ext>
            </a:extLst>
          </p:cNvPr>
          <p:cNvSpPr>
            <a:spLocks noGrp="1"/>
          </p:cNvSpPr>
          <p:nvPr>
            <p:ph type="subTitle" idx="1"/>
          </p:nvPr>
        </p:nvSpPr>
        <p:spPr/>
        <p:txBody>
          <a:bodyPr/>
          <a:lstStyle/>
          <a:p>
            <a:r>
              <a:rPr lang="nl-NL" dirty="0">
                <a:solidFill>
                  <a:schemeClr val="accent4">
                    <a:lumMod val="60000"/>
                    <a:lumOff val="40000"/>
                  </a:schemeClr>
                </a:solidFill>
              </a:rPr>
              <a:t>30 november 2023</a:t>
            </a:r>
          </a:p>
          <a:p>
            <a:endParaRPr lang="nl-NL" dirty="0">
              <a:solidFill>
                <a:schemeClr val="accent4">
                  <a:lumMod val="60000"/>
                  <a:lumOff val="40000"/>
                </a:schemeClr>
              </a:solidFill>
            </a:endParaRPr>
          </a:p>
          <a:p>
            <a:r>
              <a:rPr lang="nl-NL" dirty="0">
                <a:solidFill>
                  <a:schemeClr val="accent4">
                    <a:lumMod val="60000"/>
                    <a:lumOff val="40000"/>
                  </a:schemeClr>
                </a:solidFill>
              </a:rPr>
              <a:t>Arthur Verhaar</a:t>
            </a:r>
          </a:p>
        </p:txBody>
      </p:sp>
    </p:spTree>
    <p:extLst>
      <p:ext uri="{BB962C8B-B14F-4D97-AF65-F5344CB8AC3E}">
        <p14:creationId xmlns:p14="http://schemas.microsoft.com/office/powerpoint/2010/main" val="194074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9EB87-C3D4-1A91-7641-A3D9579FD26D}"/>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Kwetsbaarheid van Smart City systemen</a:t>
            </a:r>
          </a:p>
        </p:txBody>
      </p:sp>
      <p:sp>
        <p:nvSpPr>
          <p:cNvPr id="3" name="Tijdelijke aanduiding voor inhoud 2">
            <a:extLst>
              <a:ext uri="{FF2B5EF4-FFF2-40B4-BE49-F238E27FC236}">
                <a16:creationId xmlns:a16="http://schemas.microsoft.com/office/drawing/2014/main" id="{8004F5E7-B8AA-736D-6A60-B1FBFD37E4C5}"/>
              </a:ext>
            </a:extLst>
          </p:cNvPr>
          <p:cNvSpPr>
            <a:spLocks noGrp="1"/>
          </p:cNvSpPr>
          <p:nvPr>
            <p:ph idx="1"/>
          </p:nvPr>
        </p:nvSpPr>
        <p:spPr>
          <a:xfrm>
            <a:off x="838200" y="1825625"/>
            <a:ext cx="10515600" cy="3873211"/>
          </a:xfrm>
        </p:spPr>
        <p:txBody>
          <a:bodyPr>
            <a:noAutofit/>
          </a:bodyPr>
          <a:lstStyle/>
          <a:p>
            <a:pPr algn="l"/>
            <a:r>
              <a:rPr lang="nl-NL" sz="1400" dirty="0">
                <a:solidFill>
                  <a:srgbClr val="525E77"/>
                </a:solidFill>
                <a:latin typeface="Arial" panose="020B0604020202020204" pitchFamily="34" charset="0"/>
                <a:cs typeface="Arial" panose="020B0604020202020204" pitchFamily="34" charset="0"/>
              </a:rPr>
              <a:t>1 https://www.nporadio2.nl/nieuws/npo-radio-2/a7ebafb7-79c6-48e9-b119-b658abddcd6a/nederlandseonderzoekers-manipuleren-verkeerslichten-met-virtuele-fietsers</a:t>
            </a:r>
          </a:p>
          <a:p>
            <a:pPr algn="l"/>
            <a:r>
              <a:rPr lang="en-US" sz="1400" dirty="0">
                <a:solidFill>
                  <a:srgbClr val="525E77"/>
                </a:solidFill>
                <a:latin typeface="Arial" panose="020B0604020202020204" pitchFamily="34" charset="0"/>
                <a:cs typeface="Arial" panose="020B0604020202020204" pitchFamily="34" charset="0"/>
              </a:rPr>
              <a:t>2 </a:t>
            </a:r>
            <a:r>
              <a:rPr lang="en-US" sz="1400" dirty="0" err="1">
                <a:solidFill>
                  <a:srgbClr val="525E77"/>
                </a:solidFill>
                <a:latin typeface="Arial" panose="020B0604020202020204" pitchFamily="34" charset="0"/>
                <a:cs typeface="Arial" panose="020B0604020202020204" pitchFamily="34" charset="0"/>
              </a:rPr>
              <a:t>Efthymiopoulos</a:t>
            </a:r>
            <a:r>
              <a:rPr lang="en-US" sz="1400" dirty="0">
                <a:solidFill>
                  <a:srgbClr val="525E77"/>
                </a:solidFill>
                <a:latin typeface="Arial" panose="020B0604020202020204" pitchFamily="34" charset="0"/>
                <a:cs typeface="Arial" panose="020B0604020202020204" pitchFamily="34" charset="0"/>
              </a:rPr>
              <a:t>, M. (2016). Cyber-security is smart cities: the case of Dubai. Journal of Innovation and </a:t>
            </a:r>
            <a:r>
              <a:rPr lang="nl-NL" sz="1400" dirty="0" err="1">
                <a:solidFill>
                  <a:srgbClr val="525E77"/>
                </a:solidFill>
                <a:latin typeface="Arial" panose="020B0604020202020204" pitchFamily="34" charset="0"/>
                <a:cs typeface="Arial" panose="020B0604020202020204" pitchFamily="34" charset="0"/>
              </a:rPr>
              <a:t>Entrepeneurship</a:t>
            </a:r>
            <a:r>
              <a:rPr lang="nl-NL" sz="1400" dirty="0">
                <a:solidFill>
                  <a:srgbClr val="525E77"/>
                </a:solidFill>
                <a:latin typeface="Arial" panose="020B0604020202020204" pitchFamily="34" charset="0"/>
                <a:cs typeface="Arial" panose="020B0604020202020204" pitchFamily="34" charset="0"/>
              </a:rPr>
              <a:t>, 5 (11), 1-16.</a:t>
            </a:r>
          </a:p>
          <a:p>
            <a:pPr algn="l"/>
            <a:r>
              <a:rPr lang="nl-NL" sz="1400" dirty="0">
                <a:solidFill>
                  <a:srgbClr val="525E77"/>
                </a:solidFill>
                <a:latin typeface="Arial" panose="020B0604020202020204" pitchFamily="34" charset="0"/>
                <a:cs typeface="Arial" panose="020B0604020202020204" pitchFamily="34" charset="0"/>
              </a:rPr>
              <a:t>3 Van </a:t>
            </a:r>
            <a:r>
              <a:rPr lang="nl-NL" sz="1400" dirty="0" err="1">
                <a:solidFill>
                  <a:srgbClr val="525E77"/>
                </a:solidFill>
                <a:latin typeface="Arial" panose="020B0604020202020204" pitchFamily="34" charset="0"/>
                <a:cs typeface="Arial" panose="020B0604020202020204" pitchFamily="34" charset="0"/>
              </a:rPr>
              <a:t>Viet</a:t>
            </a:r>
            <a:r>
              <a:rPr lang="nl-NL" sz="1400" dirty="0">
                <a:solidFill>
                  <a:srgbClr val="525E77"/>
                </a:solidFill>
                <a:latin typeface="Arial" panose="020B0604020202020204" pitchFamily="34" charset="0"/>
                <a:cs typeface="Arial" panose="020B0604020202020204" pitchFamily="34" charset="0"/>
              </a:rPr>
              <a:t>, H., Bonte, C., Schipper, R., &amp; Van Dusseldorp, P. (2019). Smart </a:t>
            </a:r>
            <a:r>
              <a:rPr lang="nl-NL" sz="1400" dirty="0" err="1">
                <a:solidFill>
                  <a:srgbClr val="525E77"/>
                </a:solidFill>
                <a:latin typeface="Arial" panose="020B0604020202020204" pitchFamily="34" charset="0"/>
                <a:cs typeface="Arial" panose="020B0604020202020204" pitchFamily="34" charset="0"/>
              </a:rPr>
              <a:t>Cities</a:t>
            </a:r>
            <a:r>
              <a:rPr lang="nl-NL" sz="1400" dirty="0">
                <a:solidFill>
                  <a:srgbClr val="525E77"/>
                </a:solidFill>
                <a:latin typeface="Arial" panose="020B0604020202020204" pitchFamily="34" charset="0"/>
                <a:cs typeface="Arial" panose="020B0604020202020204" pitchFamily="34" charset="0"/>
              </a:rPr>
              <a:t> en stedelijke veiligheid. Den </a:t>
            </a:r>
            <a:r>
              <a:rPr lang="nl-NL" sz="1400" dirty="0" err="1">
                <a:solidFill>
                  <a:srgbClr val="525E77"/>
                </a:solidFill>
                <a:latin typeface="Arial" panose="020B0604020202020204" pitchFamily="34" charset="0"/>
                <a:cs typeface="Arial" panose="020B0604020202020204" pitchFamily="34" charset="0"/>
              </a:rPr>
              <a:t>Haag:The</a:t>
            </a:r>
            <a:r>
              <a:rPr lang="nl-NL" sz="1400" dirty="0">
                <a:solidFill>
                  <a:srgbClr val="525E77"/>
                </a:solidFill>
                <a:latin typeface="Arial" panose="020B0604020202020204" pitchFamily="34" charset="0"/>
                <a:cs typeface="Arial" panose="020B0604020202020204" pitchFamily="34" charset="0"/>
              </a:rPr>
              <a:t> Hague Security Delta.</a:t>
            </a:r>
          </a:p>
          <a:p>
            <a:pPr algn="l"/>
            <a:r>
              <a:rPr lang="nl-NL" sz="1400" dirty="0">
                <a:solidFill>
                  <a:srgbClr val="525E77"/>
                </a:solidFill>
                <a:latin typeface="Arial" panose="020B0604020202020204" pitchFamily="34" charset="0"/>
                <a:cs typeface="Arial" panose="020B0604020202020204" pitchFamily="34" charset="0"/>
              </a:rPr>
              <a:t>4 https://nos.nl/artikel/2139025-aanvallen-op-internetbedrijf-via-babyfoons-en-beveiligingscamera-s.html</a:t>
            </a:r>
          </a:p>
          <a:p>
            <a:pPr algn="l"/>
            <a:r>
              <a:rPr lang="nl-NL" sz="1400" dirty="0">
                <a:solidFill>
                  <a:srgbClr val="525E77"/>
                </a:solidFill>
                <a:latin typeface="Arial" panose="020B0604020202020204" pitchFamily="34" charset="0"/>
                <a:cs typeface="Arial" panose="020B0604020202020204" pitchFamily="34" charset="0"/>
              </a:rPr>
              <a:t>5 https://www.gemeente.nu/veiligheid/cybersecurity/gemeenten-moeten-aan-de-bak-met-toegenomendreiging-cyberaanvallen/</a:t>
            </a:r>
          </a:p>
          <a:p>
            <a:pPr algn="l"/>
            <a:r>
              <a:rPr lang="nl-NL" sz="1400" dirty="0">
                <a:solidFill>
                  <a:srgbClr val="525E77"/>
                </a:solidFill>
                <a:latin typeface="Arial" panose="020B0604020202020204" pitchFamily="34" charset="0"/>
                <a:cs typeface="Arial" panose="020B0604020202020204" pitchFamily="34" charset="0"/>
              </a:rPr>
              <a:t>6 https://www.volkskrant.nl/wetenschap/op-zoek-naar-gezichtsherkenning-in-nederland-worden-wehiermee-al-gevolgd~bc855f70/</a:t>
            </a:r>
          </a:p>
          <a:p>
            <a:pPr algn="l"/>
            <a:r>
              <a:rPr lang="nl-NL" sz="1400" dirty="0">
                <a:solidFill>
                  <a:srgbClr val="525E77"/>
                </a:solidFill>
                <a:latin typeface="Arial" panose="020B0604020202020204" pitchFamily="34" charset="0"/>
                <a:cs typeface="Arial" panose="020B0604020202020204" pitchFamily="34" charset="0"/>
              </a:rPr>
              <a:t>7 https://nos.nl/artikel/2378665-privacywaakhond-legt-enschede-boete-op-van-600-000-euro-vanwegewifitracking</a:t>
            </a:r>
          </a:p>
          <a:p>
            <a:pPr algn="l"/>
            <a:r>
              <a:rPr lang="en-US" sz="1400" dirty="0">
                <a:solidFill>
                  <a:srgbClr val="525E77"/>
                </a:solidFill>
                <a:latin typeface="Arial" panose="020B0604020202020204" pitchFamily="34" charset="0"/>
                <a:cs typeface="Arial" panose="020B0604020202020204" pitchFamily="34" charset="0"/>
              </a:rPr>
              <a:t>8 NCSC (2021). </a:t>
            </a:r>
            <a:r>
              <a:rPr lang="en-US" sz="1400" dirty="0" err="1">
                <a:solidFill>
                  <a:srgbClr val="525E77"/>
                </a:solidFill>
                <a:latin typeface="Arial" panose="020B0604020202020204" pitchFamily="34" charset="0"/>
                <a:cs typeface="Arial" panose="020B0604020202020204" pitchFamily="34" charset="0"/>
              </a:rPr>
              <a:t>Cybersecuritybeeld</a:t>
            </a:r>
            <a:r>
              <a:rPr lang="en-US" sz="1400" dirty="0">
                <a:solidFill>
                  <a:srgbClr val="525E77"/>
                </a:solidFill>
                <a:latin typeface="Arial" panose="020B0604020202020204" pitchFamily="34" charset="0"/>
                <a:cs typeface="Arial" panose="020B0604020202020204" pitchFamily="34" charset="0"/>
              </a:rPr>
              <a:t> Nederland CSBN 2021. NCTV/NCSC.</a:t>
            </a:r>
          </a:p>
          <a:p>
            <a:pPr algn="l"/>
            <a:r>
              <a:rPr lang="nl-NL" sz="1400" dirty="0">
                <a:solidFill>
                  <a:srgbClr val="525E77"/>
                </a:solidFill>
                <a:latin typeface="Arial" panose="020B0604020202020204" pitchFamily="34" charset="0"/>
                <a:cs typeface="Arial" panose="020B0604020202020204" pitchFamily="34" charset="0"/>
              </a:rPr>
              <a:t>9 https://www.informatiebeveiligingsdienst.nl/nieuws/jaaroverzicht-2021/</a:t>
            </a:r>
          </a:p>
        </p:txBody>
      </p:sp>
    </p:spTree>
    <p:extLst>
      <p:ext uri="{BB962C8B-B14F-4D97-AF65-F5344CB8AC3E}">
        <p14:creationId xmlns:p14="http://schemas.microsoft.com/office/powerpoint/2010/main" val="159913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37FA3-707B-C1E2-21D1-8D59ED1A3428}"/>
              </a:ext>
            </a:extLst>
          </p:cNvPr>
          <p:cNvSpPr>
            <a:spLocks noGrp="1"/>
          </p:cNvSpPr>
          <p:nvPr>
            <p:ph type="ctrTitle"/>
          </p:nvPr>
        </p:nvSpPr>
        <p:spPr>
          <a:xfrm>
            <a:off x="461394" y="360727"/>
            <a:ext cx="11073467" cy="1593908"/>
          </a:xfrm>
        </p:spPr>
        <p:txBody>
          <a:bodyPr>
            <a:noAutofit/>
          </a:bodyPr>
          <a:lstStyle/>
          <a:p>
            <a:r>
              <a:rPr lang="nl-NL" sz="4400" dirty="0">
                <a:latin typeface="Arial" panose="020B0604020202020204" pitchFamily="34" charset="0"/>
                <a:cs typeface="Arial" panose="020B0604020202020204" pitchFamily="34" charset="0"/>
              </a:rPr>
              <a:t>Onderzoek </a:t>
            </a:r>
            <a:r>
              <a:rPr lang="nl-NL" sz="4400" dirty="0" err="1">
                <a:latin typeface="Arial" panose="020B0604020202020204" pitchFamily="34" charset="0"/>
                <a:cs typeface="Arial" panose="020B0604020202020204" pitchFamily="34" charset="0"/>
              </a:rPr>
              <a:t>Computest</a:t>
            </a:r>
            <a:r>
              <a:rPr lang="nl-NL" sz="4400" dirty="0">
                <a:latin typeface="Arial" panose="020B0604020202020204" pitchFamily="34" charset="0"/>
                <a:cs typeface="Arial" panose="020B0604020202020204" pitchFamily="34" charset="0"/>
              </a:rPr>
              <a:t> naar hackbaarheid </a:t>
            </a:r>
            <a:br>
              <a:rPr lang="nl-NL" sz="4400" dirty="0">
                <a:latin typeface="Arial" panose="020B0604020202020204" pitchFamily="34" charset="0"/>
                <a:cs typeface="Arial" panose="020B0604020202020204" pitchFamily="34" charset="0"/>
              </a:rPr>
            </a:br>
            <a:r>
              <a:rPr lang="nl-NL" sz="4400" dirty="0">
                <a:latin typeface="Arial" panose="020B0604020202020204" pitchFamily="34" charset="0"/>
                <a:cs typeface="Arial" panose="020B0604020202020204" pitchFamily="34" charset="0"/>
              </a:rPr>
              <a:t>Pompen &amp; Gemalen</a:t>
            </a:r>
          </a:p>
        </p:txBody>
      </p:sp>
      <p:sp>
        <p:nvSpPr>
          <p:cNvPr id="3" name="Ondertitel 2">
            <a:extLst>
              <a:ext uri="{FF2B5EF4-FFF2-40B4-BE49-F238E27FC236}">
                <a16:creationId xmlns:a16="http://schemas.microsoft.com/office/drawing/2014/main" id="{343422B4-037E-00BD-59F3-C08FBF9A43DD}"/>
              </a:ext>
            </a:extLst>
          </p:cNvPr>
          <p:cNvSpPr>
            <a:spLocks noGrp="1"/>
          </p:cNvSpPr>
          <p:nvPr>
            <p:ph type="subTitle" idx="1"/>
          </p:nvPr>
        </p:nvSpPr>
        <p:spPr>
          <a:xfrm>
            <a:off x="746620" y="2157473"/>
            <a:ext cx="4823670" cy="1867583"/>
          </a:xfrm>
        </p:spPr>
        <p:txBody>
          <a:bodyPr>
            <a:noAutofit/>
          </a:bodyPr>
          <a:lstStyle/>
          <a:p>
            <a:pPr algn="l"/>
            <a:r>
              <a:rPr lang="nl-NL" sz="1400" b="0" i="0" u="none" strike="noStrike" baseline="0" dirty="0" err="1">
                <a:solidFill>
                  <a:srgbClr val="000000"/>
                </a:solidFill>
                <a:latin typeface="Arial" panose="020B0604020202020204" pitchFamily="34" charset="0"/>
                <a:cs typeface="Arial" panose="020B0604020202020204" pitchFamily="34" charset="0"/>
              </a:rPr>
              <a:t>Computest</a:t>
            </a:r>
            <a:r>
              <a:rPr lang="nl-NL" sz="1400" b="0" i="0" u="none" strike="noStrike" baseline="0" dirty="0">
                <a:solidFill>
                  <a:srgbClr val="000000"/>
                </a:solidFill>
                <a:latin typeface="Arial" panose="020B0604020202020204" pitchFamily="34" charset="0"/>
                <a:cs typeface="Arial" panose="020B0604020202020204" pitchFamily="34" charset="0"/>
              </a:rPr>
              <a:t> heeft in 2023 toegang gekregen tot het pompen- en gemalennetwerk van de gemeente Zoetermeer. Dit is alleen mogelijk door midden van een VPN-connectie, waarbij gebruik wordt gemaakt van </a:t>
            </a:r>
            <a:r>
              <a:rPr lang="nl-NL" sz="1400" b="0" i="0" u="none" strike="noStrike" baseline="0" dirty="0" err="1">
                <a:solidFill>
                  <a:srgbClr val="000000"/>
                </a:solidFill>
                <a:latin typeface="Arial" panose="020B0604020202020204" pitchFamily="34" charset="0"/>
                <a:cs typeface="Arial" panose="020B0604020202020204" pitchFamily="34" charset="0"/>
              </a:rPr>
              <a:t>OpenVPN</a:t>
            </a:r>
            <a:r>
              <a:rPr lang="nl-NL" sz="1400" b="0" i="0" u="none" strike="noStrike" baseline="0" dirty="0">
                <a:solidFill>
                  <a:srgbClr val="000000"/>
                </a:solidFill>
                <a:latin typeface="Arial" panose="020B0604020202020204" pitchFamily="34" charset="0"/>
                <a:cs typeface="Arial" panose="020B0604020202020204" pitchFamily="34" charset="0"/>
              </a:rPr>
              <a:t>. Daarnaast had </a:t>
            </a:r>
            <a:r>
              <a:rPr lang="nl-NL" sz="1400" b="0" i="0" u="none" strike="noStrike" baseline="0" dirty="0" err="1">
                <a:solidFill>
                  <a:srgbClr val="000000"/>
                </a:solidFill>
                <a:latin typeface="Arial" panose="020B0604020202020204" pitchFamily="34" charset="0"/>
                <a:cs typeface="Arial" panose="020B0604020202020204" pitchFamily="34" charset="0"/>
              </a:rPr>
              <a:t>Computest</a:t>
            </a:r>
            <a:r>
              <a:rPr lang="nl-NL" sz="1400" b="0" i="0" u="none" strike="noStrike" baseline="0" dirty="0">
                <a:solidFill>
                  <a:srgbClr val="000000"/>
                </a:solidFill>
                <a:latin typeface="Arial" panose="020B0604020202020204" pitchFamily="34" charset="0"/>
                <a:cs typeface="Arial" panose="020B0604020202020204" pitchFamily="34" charset="0"/>
              </a:rPr>
              <a:t> een gebruiker op de applicatieserver en een Operator account voor de Priva applicatie. Hiermee heeft </a:t>
            </a:r>
            <a:r>
              <a:rPr lang="nl-NL" sz="1400" b="0" i="0" u="none" strike="noStrike" baseline="0" dirty="0" err="1">
                <a:solidFill>
                  <a:srgbClr val="000000"/>
                </a:solidFill>
                <a:latin typeface="Arial" panose="020B0604020202020204" pitchFamily="34" charset="0"/>
                <a:cs typeface="Arial" panose="020B0604020202020204" pitchFamily="34" charset="0"/>
              </a:rPr>
              <a:t>Computest</a:t>
            </a:r>
            <a:r>
              <a:rPr lang="nl-NL" sz="1400" b="0" i="0" u="none" strike="noStrike" baseline="0" dirty="0">
                <a:solidFill>
                  <a:srgbClr val="000000"/>
                </a:solidFill>
                <a:latin typeface="Arial" panose="020B0604020202020204" pitchFamily="34" charset="0"/>
                <a:cs typeface="Arial" panose="020B0604020202020204" pitchFamily="34" charset="0"/>
              </a:rPr>
              <a:t> vanuit meerdere perspectieven getest, voornamelijk vanuit de mogelijke ingangspunten:</a:t>
            </a:r>
          </a:p>
        </p:txBody>
      </p:sp>
      <p:sp>
        <p:nvSpPr>
          <p:cNvPr id="4" name="Tekstvak 3">
            <a:extLst>
              <a:ext uri="{FF2B5EF4-FFF2-40B4-BE49-F238E27FC236}">
                <a16:creationId xmlns:a16="http://schemas.microsoft.com/office/drawing/2014/main" id="{C5570811-1FFB-19E2-47CF-75F95782EE45}"/>
              </a:ext>
            </a:extLst>
          </p:cNvPr>
          <p:cNvSpPr txBox="1"/>
          <p:nvPr/>
        </p:nvSpPr>
        <p:spPr>
          <a:xfrm>
            <a:off x="3997355" y="4417573"/>
            <a:ext cx="5058560" cy="1600438"/>
          </a:xfrm>
          <a:prstGeom prst="rect">
            <a:avLst/>
          </a:prstGeom>
          <a:noFill/>
        </p:spPr>
        <p:txBody>
          <a:bodyPr wrap="square" rtlCol="0">
            <a:spAutoFit/>
          </a:bodyPr>
          <a:lstStyle/>
          <a:p>
            <a:pPr algn="l"/>
            <a:r>
              <a:rPr lang="nl-NL" sz="1400" b="0" i="0" u="none" strike="noStrike" baseline="0" dirty="0">
                <a:solidFill>
                  <a:srgbClr val="000000"/>
                </a:solidFill>
                <a:latin typeface="Arial" panose="020B0604020202020204" pitchFamily="34" charset="0"/>
                <a:cs typeface="Arial" panose="020B0604020202020204" pitchFamily="34" charset="0"/>
              </a:rPr>
              <a:t>Daarnaast is lokaal op de applicatieserver gekeken naar mogelijke paden om rechten te verhogen. Ook is er gekeken naar gevoelige data die beschikbaar is voor normale gebruikers op de server. Van beide zijn geen indicaties gevonden.</a:t>
            </a:r>
          </a:p>
          <a:p>
            <a:pPr algn="l"/>
            <a:r>
              <a:rPr lang="nl-NL" sz="1400" b="0" i="0" u="none" strike="noStrike" baseline="0" dirty="0" err="1">
                <a:solidFill>
                  <a:srgbClr val="000000"/>
                </a:solidFill>
                <a:latin typeface="Arial" panose="020B0604020202020204" pitchFamily="34" charset="0"/>
                <a:cs typeface="Arial" panose="020B0604020202020204" pitchFamily="34" charset="0"/>
              </a:rPr>
              <a:t>Computest</a:t>
            </a:r>
            <a:r>
              <a:rPr lang="nl-NL" sz="1400" b="0" i="0" u="none" strike="noStrike" baseline="0" dirty="0">
                <a:solidFill>
                  <a:srgbClr val="000000"/>
                </a:solidFill>
                <a:latin typeface="Arial" panose="020B0604020202020204" pitchFamily="34" charset="0"/>
                <a:cs typeface="Arial" panose="020B0604020202020204" pitchFamily="34" charset="0"/>
              </a:rPr>
              <a:t> is van mening dat het pompen- en gemalennetwerk redelijk veilig is.</a:t>
            </a:r>
            <a:endParaRPr lang="nl-NL" sz="1400"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DBADC5C-6B52-6EDA-ADA0-050BFE776DB2}"/>
              </a:ext>
            </a:extLst>
          </p:cNvPr>
          <p:cNvSpPr txBox="1"/>
          <p:nvPr/>
        </p:nvSpPr>
        <p:spPr>
          <a:xfrm>
            <a:off x="6828638" y="3001438"/>
            <a:ext cx="4915949" cy="1169551"/>
          </a:xfrm>
          <a:prstGeom prst="rect">
            <a:avLst/>
          </a:prstGeom>
          <a:noFill/>
        </p:spPr>
        <p:txBody>
          <a:bodyPr wrap="square" rtlCol="0">
            <a:spAutoFit/>
          </a:bodyPr>
          <a:lstStyle/>
          <a:p>
            <a:pPr algn="l"/>
            <a:r>
              <a:rPr lang="nl-NL" sz="1400" b="0" i="0" u="none" strike="noStrike" baseline="0" dirty="0">
                <a:solidFill>
                  <a:srgbClr val="BABF32"/>
                </a:solidFill>
                <a:latin typeface="Arial" panose="020B0604020202020204" pitchFamily="34" charset="0"/>
                <a:cs typeface="Arial" panose="020B0604020202020204" pitchFamily="34" charset="0"/>
              </a:rPr>
              <a:t>&gt; </a:t>
            </a:r>
            <a:r>
              <a:rPr lang="nl-NL" sz="1400" b="0" i="0" u="none" strike="noStrike" baseline="0" dirty="0">
                <a:solidFill>
                  <a:srgbClr val="000000"/>
                </a:solidFill>
                <a:latin typeface="Arial" panose="020B0604020202020204" pitchFamily="34" charset="0"/>
                <a:cs typeface="Arial" panose="020B0604020202020204" pitchFamily="34" charset="0"/>
              </a:rPr>
              <a:t>Toegang tot andere locaties vanaf een VPN-verbinding</a:t>
            </a:r>
          </a:p>
          <a:p>
            <a:pPr algn="l"/>
            <a:r>
              <a:rPr lang="nl-NL" sz="1400" b="0" i="0" u="none" strike="noStrike" baseline="0" dirty="0">
                <a:solidFill>
                  <a:srgbClr val="BABF32"/>
                </a:solidFill>
                <a:latin typeface="Arial" panose="020B0604020202020204" pitchFamily="34" charset="0"/>
                <a:cs typeface="Arial" panose="020B0604020202020204" pitchFamily="34" charset="0"/>
              </a:rPr>
              <a:t>&gt; </a:t>
            </a:r>
            <a:r>
              <a:rPr lang="nl-NL" sz="1400" b="0" i="0" u="none" strike="noStrike" baseline="0" dirty="0">
                <a:solidFill>
                  <a:srgbClr val="000000"/>
                </a:solidFill>
                <a:latin typeface="Arial" panose="020B0604020202020204" pitchFamily="34" charset="0"/>
                <a:cs typeface="Arial" panose="020B0604020202020204" pitchFamily="34" charset="0"/>
              </a:rPr>
              <a:t>RDP naar de applicatieserver na verbinden over VPN</a:t>
            </a:r>
          </a:p>
          <a:p>
            <a:pPr algn="l"/>
            <a:r>
              <a:rPr lang="nl-NL" sz="1400" b="0" i="0" u="none" strike="noStrike" baseline="0" dirty="0">
                <a:solidFill>
                  <a:srgbClr val="BABF32"/>
                </a:solidFill>
                <a:latin typeface="Arial" panose="020B0604020202020204" pitchFamily="34" charset="0"/>
                <a:cs typeface="Arial" panose="020B0604020202020204" pitchFamily="34" charset="0"/>
              </a:rPr>
              <a:t>&gt; </a:t>
            </a:r>
            <a:r>
              <a:rPr lang="nl-NL" sz="1400" b="0" i="0" u="none" strike="noStrike" baseline="0" dirty="0" err="1">
                <a:solidFill>
                  <a:srgbClr val="000000"/>
                </a:solidFill>
                <a:latin typeface="Arial" panose="020B0604020202020204" pitchFamily="34" charset="0"/>
                <a:cs typeface="Arial" panose="020B0604020202020204" pitchFamily="34" charset="0"/>
              </a:rPr>
              <a:t>WiFi</a:t>
            </a:r>
            <a:r>
              <a:rPr lang="nl-NL" sz="1400" b="0" i="0" u="none" strike="noStrike" baseline="0" dirty="0">
                <a:solidFill>
                  <a:srgbClr val="000000"/>
                </a:solidFill>
                <a:latin typeface="Arial" panose="020B0604020202020204" pitchFamily="34" charset="0"/>
                <a:cs typeface="Arial" panose="020B0604020202020204" pitchFamily="34" charset="0"/>
              </a:rPr>
              <a:t> op gemalen</a:t>
            </a:r>
          </a:p>
          <a:p>
            <a:pPr algn="l"/>
            <a:r>
              <a:rPr lang="nl-NL" sz="1400" b="0" i="0" u="none" strike="noStrike" baseline="0" dirty="0">
                <a:solidFill>
                  <a:srgbClr val="BABF32"/>
                </a:solidFill>
                <a:latin typeface="Arial" panose="020B0604020202020204" pitchFamily="34" charset="0"/>
                <a:cs typeface="Arial" panose="020B0604020202020204" pitchFamily="34" charset="0"/>
              </a:rPr>
              <a:t>&gt; </a:t>
            </a:r>
            <a:r>
              <a:rPr lang="nl-NL" sz="1400" b="0" i="0" u="none" strike="noStrike" baseline="0" dirty="0">
                <a:solidFill>
                  <a:srgbClr val="000000"/>
                </a:solidFill>
                <a:latin typeface="Arial" panose="020B0604020202020204" pitchFamily="34" charset="0"/>
                <a:cs typeface="Arial" panose="020B0604020202020204" pitchFamily="34" charset="0"/>
              </a:rPr>
              <a:t>Verbinding naar Ziggo modem</a:t>
            </a:r>
          </a:p>
          <a:p>
            <a:pPr algn="l"/>
            <a:r>
              <a:rPr lang="nl-NL" sz="1400" b="0" i="0" u="none" strike="noStrike" baseline="0" dirty="0">
                <a:solidFill>
                  <a:srgbClr val="BABF32"/>
                </a:solidFill>
                <a:latin typeface="Arial" panose="020B0604020202020204" pitchFamily="34" charset="0"/>
                <a:cs typeface="Arial" panose="020B0604020202020204" pitchFamily="34" charset="0"/>
              </a:rPr>
              <a:t>&gt; </a:t>
            </a:r>
            <a:r>
              <a:rPr lang="nl-NL" sz="1400" b="0" i="0" u="none" strike="noStrike" baseline="0" dirty="0">
                <a:solidFill>
                  <a:srgbClr val="000000"/>
                </a:solidFill>
                <a:latin typeface="Arial" panose="020B0604020202020204" pitchFamily="34" charset="0"/>
                <a:cs typeface="Arial" panose="020B0604020202020204" pitchFamily="34" charset="0"/>
              </a:rPr>
              <a:t>Kabelverbinding naar Fortinet firewall op locatie</a:t>
            </a:r>
          </a:p>
        </p:txBody>
      </p:sp>
    </p:spTree>
    <p:extLst>
      <p:ext uri="{BB962C8B-B14F-4D97-AF65-F5344CB8AC3E}">
        <p14:creationId xmlns:p14="http://schemas.microsoft.com/office/powerpoint/2010/main" val="79141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2427E94-AFBA-649F-87DE-99F07F4F62E5}"/>
              </a:ext>
            </a:extLst>
          </p:cNvPr>
          <p:cNvPicPr>
            <a:picLocks noChangeAspect="1"/>
          </p:cNvPicPr>
          <p:nvPr/>
        </p:nvPicPr>
        <p:blipFill>
          <a:blip r:embed="rId2"/>
          <a:stretch>
            <a:fillRect/>
          </a:stretch>
        </p:blipFill>
        <p:spPr>
          <a:xfrm>
            <a:off x="5802821" y="295563"/>
            <a:ext cx="5777636" cy="6132945"/>
          </a:xfrm>
          <a:prstGeom prst="rect">
            <a:avLst/>
          </a:prstGeom>
        </p:spPr>
      </p:pic>
      <p:sp>
        <p:nvSpPr>
          <p:cNvPr id="10" name="Tekstvak 9">
            <a:extLst>
              <a:ext uri="{FF2B5EF4-FFF2-40B4-BE49-F238E27FC236}">
                <a16:creationId xmlns:a16="http://schemas.microsoft.com/office/drawing/2014/main" id="{39FC6457-B5B1-B690-372E-F88764D8016B}"/>
              </a:ext>
            </a:extLst>
          </p:cNvPr>
          <p:cNvSpPr txBox="1"/>
          <p:nvPr/>
        </p:nvSpPr>
        <p:spPr>
          <a:xfrm>
            <a:off x="282260" y="2392539"/>
            <a:ext cx="5204140" cy="1938992"/>
          </a:xfrm>
          <a:prstGeom prst="rect">
            <a:avLst/>
          </a:prstGeom>
          <a:noFill/>
        </p:spPr>
        <p:txBody>
          <a:bodyPr wrap="square" rtlCol="0">
            <a:spAutoFit/>
          </a:bodyPr>
          <a:lstStyle/>
          <a:p>
            <a:pPr algn="ctr"/>
            <a:r>
              <a:rPr lang="nl-NL" sz="3000" dirty="0">
                <a:latin typeface="Arial" panose="020B0604020202020204" pitchFamily="34" charset="0"/>
                <a:cs typeface="Arial" panose="020B0604020202020204" pitchFamily="34" charset="0"/>
              </a:rPr>
              <a:t>Consortium om cyberweerbaarheid van Nederlandse gemeenten te versterken</a:t>
            </a:r>
          </a:p>
        </p:txBody>
      </p:sp>
    </p:spTree>
    <p:extLst>
      <p:ext uri="{BB962C8B-B14F-4D97-AF65-F5344CB8AC3E}">
        <p14:creationId xmlns:p14="http://schemas.microsoft.com/office/powerpoint/2010/main" val="45879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574005-7CCD-6485-7E6D-42B7E139C59A}"/>
              </a:ext>
            </a:extLst>
          </p:cNvPr>
          <p:cNvSpPr>
            <a:spLocks noGrp="1"/>
          </p:cNvSpPr>
          <p:nvPr>
            <p:ph type="title"/>
          </p:nvPr>
        </p:nvSpPr>
        <p:spPr>
          <a:xfrm>
            <a:off x="761802" y="240242"/>
            <a:ext cx="10890506" cy="1194276"/>
          </a:xfrm>
        </p:spPr>
        <p:txBody>
          <a:bodyPr>
            <a:normAutofit/>
          </a:bodyPr>
          <a:lstStyle/>
          <a:p>
            <a:pPr algn="ctr">
              <a:spcBef>
                <a:spcPct val="0"/>
              </a:spcBef>
              <a:spcAft>
                <a:spcPts val="600"/>
              </a:spcAft>
            </a:pPr>
            <a:r>
              <a:rPr lang="en-US" sz="2500" b="1" i="0" u="none" strike="noStrike" kern="1200" baseline="0" dirty="0">
                <a:latin typeface="Arial" panose="020B0604020202020204" pitchFamily="34" charset="0"/>
                <a:ea typeface="+mj-ea"/>
                <a:cs typeface="Arial" panose="020B0604020202020204" pitchFamily="34" charset="0"/>
              </a:rPr>
              <a:t>Cybersecurity </a:t>
            </a:r>
            <a:r>
              <a:rPr lang="en-US" sz="2500" b="1" i="0" u="none" strike="noStrike" kern="1200" baseline="0" dirty="0" err="1">
                <a:latin typeface="Arial" panose="020B0604020202020204" pitchFamily="34" charset="0"/>
                <a:ea typeface="+mj-ea"/>
                <a:cs typeface="Arial" panose="020B0604020202020204" pitchFamily="34" charset="0"/>
              </a:rPr>
              <a:t>Implementatierichtlijn</a:t>
            </a:r>
            <a:r>
              <a:rPr lang="en-US" sz="2500" b="1" i="0" u="none" strike="noStrike" kern="1200" baseline="0" dirty="0">
                <a:latin typeface="Arial" panose="020B0604020202020204" pitchFamily="34" charset="0"/>
                <a:ea typeface="+mj-ea"/>
                <a:cs typeface="Arial" panose="020B0604020202020204" pitchFamily="34" charset="0"/>
              </a:rPr>
              <a:t> </a:t>
            </a:r>
            <a:r>
              <a:rPr lang="en-US" sz="2500" b="1" i="0" u="none" strike="noStrike" kern="1200" baseline="0" dirty="0" err="1">
                <a:latin typeface="Arial" panose="020B0604020202020204" pitchFamily="34" charset="0"/>
                <a:ea typeface="+mj-ea"/>
                <a:cs typeface="Arial" panose="020B0604020202020204" pitchFamily="34" charset="0"/>
              </a:rPr>
              <a:t>Objecten</a:t>
            </a:r>
            <a:r>
              <a:rPr lang="en-US" sz="2500" b="1" i="0" u="none" strike="noStrike" kern="1200" baseline="0" dirty="0">
                <a:latin typeface="Arial" panose="020B0604020202020204" pitchFamily="34" charset="0"/>
                <a:ea typeface="+mj-ea"/>
                <a:cs typeface="Arial" panose="020B0604020202020204" pitchFamily="34" charset="0"/>
              </a:rPr>
              <a:t>  </a:t>
            </a:r>
            <a:br>
              <a:rPr lang="en-US" sz="2500" b="1" i="0" u="none" strike="noStrike" kern="1200" baseline="0" dirty="0">
                <a:latin typeface="Arial" panose="020B0604020202020204" pitchFamily="34" charset="0"/>
                <a:ea typeface="+mj-ea"/>
                <a:cs typeface="Arial" panose="020B0604020202020204" pitchFamily="34" charset="0"/>
              </a:rPr>
            </a:br>
            <a:r>
              <a:rPr lang="en-US" sz="2500" b="1" i="0" u="none" strike="noStrike" kern="1200" baseline="0" dirty="0">
                <a:latin typeface="Arial" panose="020B0604020202020204" pitchFamily="34" charset="0"/>
                <a:ea typeface="+mj-ea"/>
                <a:cs typeface="Arial" panose="020B0604020202020204" pitchFamily="34" charset="0"/>
              </a:rPr>
              <a:t>(rapport Rijkswaterstaat)</a:t>
            </a:r>
            <a:endParaRPr lang="nl-NL" sz="2500" dirty="0"/>
          </a:p>
        </p:txBody>
      </p:sp>
      <p:sp>
        <p:nvSpPr>
          <p:cNvPr id="3" name="Tijdelijke aanduiding voor inhoud 2">
            <a:extLst>
              <a:ext uri="{FF2B5EF4-FFF2-40B4-BE49-F238E27FC236}">
                <a16:creationId xmlns:a16="http://schemas.microsoft.com/office/drawing/2014/main" id="{B7ACA805-D03B-C8CE-9B93-DFCB77AA1ACE}"/>
              </a:ext>
            </a:extLst>
          </p:cNvPr>
          <p:cNvSpPr>
            <a:spLocks noGrp="1"/>
          </p:cNvSpPr>
          <p:nvPr>
            <p:ph idx="1"/>
          </p:nvPr>
        </p:nvSpPr>
        <p:spPr>
          <a:xfrm>
            <a:off x="558160" y="2527120"/>
            <a:ext cx="4864875" cy="2900286"/>
          </a:xfrm>
        </p:spPr>
        <p:txBody>
          <a:bodyPr anchor="ctr">
            <a:normAutofit/>
          </a:bodyPr>
          <a:lstStyle/>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Verdiepende</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maatregelpakketten</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fysieke</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toegangsbeveiliging</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logische</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toegang</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beveiligingsincidenten</a:t>
            </a:r>
            <a:r>
              <a:rPr lang="en-US" sz="1400" b="0" i="0" u="none" strike="noStrike" baseline="0" dirty="0">
                <a:latin typeface="Arial" panose="020B0604020202020204" pitchFamily="34" charset="0"/>
                <a:cs typeface="Arial" panose="020B0604020202020204" pitchFamily="34" charset="0"/>
              </a:rPr>
              <a:t> en incident response plan</a:t>
            </a: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netwerkkoppelingen</a:t>
            </a:r>
            <a:r>
              <a:rPr lang="en-US" sz="1400" b="0" i="0" u="none" strike="noStrike" baseline="0" dirty="0">
                <a:latin typeface="Arial" panose="020B0604020202020204" pitchFamily="34" charset="0"/>
                <a:cs typeface="Arial" panose="020B0604020202020204" pitchFamily="34" charset="0"/>
              </a:rPr>
              <a:t> en </a:t>
            </a:r>
            <a:r>
              <a:rPr lang="en-US" sz="1400" b="0" i="0" u="none" strike="noStrike" baseline="0" dirty="0" err="1">
                <a:latin typeface="Arial" panose="020B0604020202020204" pitchFamily="34" charset="0"/>
                <a:cs typeface="Arial" panose="020B0604020202020204" pitchFamily="34" charset="0"/>
              </a:rPr>
              <a:t>cryptografie</a:t>
            </a:r>
            <a:r>
              <a:rPr lang="en-US" sz="1400" b="0" i="0" u="none" strike="noStrike" baseline="0" dirty="0">
                <a:latin typeface="Arial" panose="020B0604020202020204" pitchFamily="34" charset="0"/>
                <a:cs typeface="Arial" panose="020B0604020202020204" pitchFamily="34" charset="0"/>
              </a:rPr>
              <a:t> </a:t>
            </a: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bescherming</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tegen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kwetsbaarheden</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logging en monitoring</a:t>
            </a: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bewustwording</a:t>
            </a:r>
            <a:r>
              <a:rPr lang="en-US" sz="1400" b="0" i="0" u="none" strike="noStrike" baseline="0" dirty="0">
                <a:latin typeface="Arial" panose="020B0604020202020204" pitchFamily="34" charset="0"/>
                <a:cs typeface="Arial" panose="020B0604020202020204" pitchFamily="34" charset="0"/>
              </a:rPr>
              <a:t> en training </a:t>
            </a: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gecontroleerd</a:t>
            </a:r>
            <a:r>
              <a:rPr lang="en-US" sz="1400" b="0" i="0" u="none" strike="noStrike" baseline="0" dirty="0">
                <a:latin typeface="Arial" panose="020B0604020202020204" pitchFamily="34" charset="0"/>
                <a:cs typeface="Arial" panose="020B0604020202020204" pitchFamily="34" charset="0"/>
              </a:rPr>
              <a:t> </a:t>
            </a:r>
            <a:r>
              <a:rPr lang="en-US" sz="1400" b="0" i="0" u="none" strike="noStrike" baseline="0" dirty="0" err="1">
                <a:latin typeface="Arial" panose="020B0604020202020204" pitchFamily="34" charset="0"/>
                <a:cs typeface="Arial" panose="020B0604020202020204" pitchFamily="34" charset="0"/>
              </a:rPr>
              <a:t>wijzigen</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beheer en </a:t>
            </a:r>
            <a:r>
              <a:rPr lang="en-US" sz="1400" b="0" i="0" u="none" strike="noStrike" baseline="0" dirty="0" err="1">
                <a:latin typeface="Arial" panose="020B0604020202020204" pitchFamily="34" charset="0"/>
                <a:cs typeface="Arial" panose="020B0604020202020204" pitchFamily="34" charset="0"/>
              </a:rPr>
              <a:t>onderhoud</a:t>
            </a:r>
            <a:endParaRPr lang="en-US" sz="1400" b="0" i="0" u="none" strike="noStrike" baseline="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b="0" i="0" u="none" strike="noStrike" baseline="0" dirty="0" err="1">
                <a:latin typeface="Arial" panose="020B0604020202020204" pitchFamily="34" charset="0"/>
                <a:cs typeface="Arial" panose="020B0604020202020204" pitchFamily="34" charset="0"/>
              </a:rPr>
              <a:t>Maatregelen</a:t>
            </a:r>
            <a:r>
              <a:rPr lang="en-US" sz="1400" b="0" i="0" u="none" strike="noStrike" baseline="0" dirty="0">
                <a:latin typeface="Arial" panose="020B0604020202020204" pitchFamily="34" charset="0"/>
                <a:cs typeface="Arial" panose="020B0604020202020204" pitchFamily="34" charset="0"/>
              </a:rPr>
              <a:t> back-ups</a:t>
            </a:r>
            <a:endParaRPr lang="nl-NL" sz="1700" dirty="0"/>
          </a:p>
        </p:txBody>
      </p:sp>
      <p:pic>
        <p:nvPicPr>
          <p:cNvPr id="4" name="Afbeelding 3">
            <a:extLst>
              <a:ext uri="{FF2B5EF4-FFF2-40B4-BE49-F238E27FC236}">
                <a16:creationId xmlns:a16="http://schemas.microsoft.com/office/drawing/2014/main" id="{27D698C6-D011-789B-D559-F49B14E10AA0}"/>
              </a:ext>
            </a:extLst>
          </p:cNvPr>
          <p:cNvPicPr>
            <a:picLocks noChangeAspect="1"/>
          </p:cNvPicPr>
          <p:nvPr/>
        </p:nvPicPr>
        <p:blipFill>
          <a:blip r:embed="rId2"/>
          <a:stretch>
            <a:fillRect/>
          </a:stretch>
        </p:blipFill>
        <p:spPr>
          <a:xfrm>
            <a:off x="5612738" y="2413533"/>
            <a:ext cx="2897373" cy="1286681"/>
          </a:xfrm>
          <a:prstGeom prst="rect">
            <a:avLst/>
          </a:prstGeom>
        </p:spPr>
      </p:pic>
      <p:pic>
        <p:nvPicPr>
          <p:cNvPr id="5" name="Afbeelding 4">
            <a:extLst>
              <a:ext uri="{FF2B5EF4-FFF2-40B4-BE49-F238E27FC236}">
                <a16:creationId xmlns:a16="http://schemas.microsoft.com/office/drawing/2014/main" id="{FA2172EB-7D92-BCD5-3829-FA4124795017}"/>
              </a:ext>
            </a:extLst>
          </p:cNvPr>
          <p:cNvPicPr>
            <a:picLocks noChangeAspect="1"/>
          </p:cNvPicPr>
          <p:nvPr/>
        </p:nvPicPr>
        <p:blipFill>
          <a:blip r:embed="rId3"/>
          <a:stretch>
            <a:fillRect/>
          </a:stretch>
        </p:blipFill>
        <p:spPr>
          <a:xfrm>
            <a:off x="8722329" y="2413533"/>
            <a:ext cx="2836776" cy="1286681"/>
          </a:xfrm>
          <a:prstGeom prst="rect">
            <a:avLst/>
          </a:prstGeom>
        </p:spPr>
      </p:pic>
      <p:pic>
        <p:nvPicPr>
          <p:cNvPr id="6" name="Afbeelding 5">
            <a:extLst>
              <a:ext uri="{FF2B5EF4-FFF2-40B4-BE49-F238E27FC236}">
                <a16:creationId xmlns:a16="http://schemas.microsoft.com/office/drawing/2014/main" id="{007343DB-D674-92B6-114C-4CEE05E2EE71}"/>
              </a:ext>
            </a:extLst>
          </p:cNvPr>
          <p:cNvPicPr>
            <a:picLocks noChangeAspect="1"/>
          </p:cNvPicPr>
          <p:nvPr/>
        </p:nvPicPr>
        <p:blipFill>
          <a:blip r:embed="rId4"/>
          <a:stretch>
            <a:fillRect/>
          </a:stretch>
        </p:blipFill>
        <p:spPr>
          <a:xfrm>
            <a:off x="5612738" y="3977264"/>
            <a:ext cx="2897373" cy="1317007"/>
          </a:xfrm>
          <a:prstGeom prst="rect">
            <a:avLst/>
          </a:prstGeom>
        </p:spPr>
      </p:pic>
      <p:pic>
        <p:nvPicPr>
          <p:cNvPr id="8" name="Afbeelding 7">
            <a:extLst>
              <a:ext uri="{FF2B5EF4-FFF2-40B4-BE49-F238E27FC236}">
                <a16:creationId xmlns:a16="http://schemas.microsoft.com/office/drawing/2014/main" id="{A6C088F5-7CA4-3795-87F9-D537F53842F5}"/>
              </a:ext>
            </a:extLst>
          </p:cNvPr>
          <p:cNvPicPr>
            <a:picLocks noChangeAspect="1"/>
          </p:cNvPicPr>
          <p:nvPr/>
        </p:nvPicPr>
        <p:blipFill>
          <a:blip r:embed="rId5"/>
          <a:stretch>
            <a:fillRect/>
          </a:stretch>
        </p:blipFill>
        <p:spPr>
          <a:xfrm>
            <a:off x="8699814" y="3977263"/>
            <a:ext cx="2859291" cy="1317007"/>
          </a:xfrm>
          <a:prstGeom prst="rect">
            <a:avLst/>
          </a:prstGeom>
        </p:spPr>
      </p:pic>
    </p:spTree>
    <p:extLst>
      <p:ext uri="{BB962C8B-B14F-4D97-AF65-F5344CB8AC3E}">
        <p14:creationId xmlns:p14="http://schemas.microsoft.com/office/powerpoint/2010/main" val="344679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Hoe weet je dat je gehackt bent? - YouTube">
            <a:extLst>
              <a:ext uri="{FF2B5EF4-FFF2-40B4-BE49-F238E27FC236}">
                <a16:creationId xmlns:a16="http://schemas.microsoft.com/office/drawing/2014/main" id="{74B211BA-76FC-C36C-C488-0C6C829E5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08" b="110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947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389</Words>
  <Application>Microsoft Office PowerPoint</Application>
  <PresentationFormat>Breedbeeld</PresentationFormat>
  <Paragraphs>36</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Cybersecurity in de openbare ruimte</vt:lpstr>
      <vt:lpstr>Kwetsbaarheid van Smart City systemen</vt:lpstr>
      <vt:lpstr>Onderzoek Computest naar hackbaarheid  Pompen &amp; Gemalen</vt:lpstr>
      <vt:lpstr>PowerPoint-presentatie</vt:lpstr>
      <vt:lpstr>Cybersecurity Implementatierichtlijn Objecten   (rapport Rijkswaterstaat)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Doorontwikkeling Stadsbeheer</dc:title>
  <dc:creator>Verhaar A.G.J. (Arthur)</dc:creator>
  <cp:lastModifiedBy>info</cp:lastModifiedBy>
  <cp:revision>9</cp:revision>
  <dcterms:created xsi:type="dcterms:W3CDTF">2023-05-04T07:59:53Z</dcterms:created>
  <dcterms:modified xsi:type="dcterms:W3CDTF">2023-12-18T10:46:35Z</dcterms:modified>
</cp:coreProperties>
</file>